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300" r:id="rId3"/>
    <p:sldId id="301" r:id="rId4"/>
    <p:sldId id="302" r:id="rId5"/>
    <p:sldId id="304" r:id="rId6"/>
    <p:sldId id="303" r:id="rId7"/>
    <p:sldId id="306" r:id="rId8"/>
    <p:sldId id="314" r:id="rId9"/>
    <p:sldId id="317" r:id="rId10"/>
    <p:sldId id="318" r:id="rId11"/>
    <p:sldId id="320" r:id="rId12"/>
    <p:sldId id="321" r:id="rId13"/>
    <p:sldId id="322" r:id="rId14"/>
    <p:sldId id="344" r:id="rId15"/>
    <p:sldId id="338" r:id="rId16"/>
    <p:sldId id="339" r:id="rId17"/>
    <p:sldId id="340" r:id="rId18"/>
    <p:sldId id="341" r:id="rId19"/>
    <p:sldId id="323" r:id="rId20"/>
    <p:sldId id="345" r:id="rId21"/>
    <p:sldId id="346" r:id="rId22"/>
    <p:sldId id="327" r:id="rId23"/>
    <p:sldId id="326" r:id="rId24"/>
    <p:sldId id="328" r:id="rId25"/>
    <p:sldId id="343" r:id="rId26"/>
    <p:sldId id="329" r:id="rId27"/>
    <p:sldId id="330" r:id="rId28"/>
    <p:sldId id="331" r:id="rId29"/>
    <p:sldId id="309" r:id="rId30"/>
    <p:sldId id="308" r:id="rId31"/>
    <p:sldId id="311" r:id="rId32"/>
    <p:sldId id="312" r:id="rId33"/>
    <p:sldId id="310" r:id="rId34"/>
    <p:sldId id="313" r:id="rId35"/>
    <p:sldId id="347" r:id="rId36"/>
    <p:sldId id="332" r:id="rId37"/>
    <p:sldId id="333" r:id="rId38"/>
    <p:sldId id="334" r:id="rId39"/>
    <p:sldId id="335" r:id="rId40"/>
    <p:sldId id="316" r:id="rId41"/>
    <p:sldId id="315" r:id="rId42"/>
    <p:sldId id="342" r:id="rId43"/>
    <p:sldId id="348" r:id="rId44"/>
    <p:sldId id="349"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5" d="100"/>
          <a:sy n="65" d="100"/>
        </p:scale>
        <p:origin x="652"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317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7908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1143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47074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835808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319221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19457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7874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9337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5940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576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63797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1667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21021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394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759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smtClean="0"/>
              <a:pPr/>
              <a:t>4/16/2018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373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4/16/2018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1485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12.gif"/></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1683785" y="2460043"/>
            <a:ext cx="8437830" cy="2300602"/>
          </a:xfrm>
          <a:prstGeom prst="rect">
            <a:avLst/>
          </a:prstGeom>
        </p:spPr>
        <p:txBody>
          <a:bodyPr vert="horz" lIns="91440" tIns="45720" rIns="91440" bIns="45720" rtlCol="0" anchor="t">
            <a:normAutofit fontScale="92500" lnSpcReduction="10000"/>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600" b="1" i="0"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"What Were They Thinking?": </a:t>
            </a:r>
          </a:p>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600" b="1" i="0"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Why We Make Stupid Mistakes, </a:t>
            </a:r>
          </a:p>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600" b="1" i="0"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And Ways To Minimize Them</a:t>
            </a:r>
            <a:endParaRPr kumimoji="0" lang="en-US" sz="4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142093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418642"/>
            <a:ext cx="11722909"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#1: Focus and Selective Attention</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Who counted correctly?</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Who saw the gorilla?</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Try again, and see if you can count </a:t>
            </a:r>
            <a:r>
              <a:rPr kumimoji="0" lang="en-US" sz="3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and</a:t>
            </a: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spot the gorilla.</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1592031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34545" y="936861"/>
            <a:ext cx="11859131" cy="584739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Can you count passes and spot the gorilla?</a:t>
            </a:r>
            <a:endPar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lvl="0">
              <a:buClr>
                <a:srgbClr val="F4B54B"/>
              </a:buClr>
            </a:pPr>
            <a:r>
              <a:rPr lang="en-US" sz="3200" b="1" i="1" u="sng" dirty="0">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latin typeface="HelveticaNeue LT 55 Roman"/>
              </a:rPr>
              <a:t>https://www.youtube.com/watch?v=IGQmdoK_ZfY</a:t>
            </a:r>
            <a:endParaRPr kumimoji="0" lang="en-US" sz="3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3785251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418642"/>
            <a:ext cx="11722909"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#1:  Focus and Selective Attention</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Situational awareness</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pic>
        <p:nvPicPr>
          <p:cNvPr id="2" name="Picture 1">
            <a:extLst>
              <a:ext uri="{FF2B5EF4-FFF2-40B4-BE49-F238E27FC236}">
                <a16:creationId xmlns:a16="http://schemas.microsoft.com/office/drawing/2014/main" id="{9F1AE9C7-821F-4F46-A2ED-23C77796C5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559" y="2845176"/>
            <a:ext cx="4397445" cy="2473562"/>
          </a:xfrm>
          <a:prstGeom prst="rect">
            <a:avLst/>
          </a:prstGeom>
        </p:spPr>
      </p:pic>
      <p:sp>
        <p:nvSpPr>
          <p:cNvPr id="3" name="TextBox 2">
            <a:extLst>
              <a:ext uri="{FF2B5EF4-FFF2-40B4-BE49-F238E27FC236}">
                <a16:creationId xmlns:a16="http://schemas.microsoft.com/office/drawing/2014/main" id="{46739F00-A228-463C-9D32-D681E71122DA}"/>
              </a:ext>
            </a:extLst>
          </p:cNvPr>
          <p:cNvSpPr txBox="1"/>
          <p:nvPr/>
        </p:nvSpPr>
        <p:spPr>
          <a:xfrm>
            <a:off x="5023262" y="2281079"/>
            <a:ext cx="7064206" cy="4462760"/>
          </a:xfrm>
          <a:prstGeom prst="rect">
            <a:avLst/>
          </a:prstGeom>
          <a:noFill/>
        </p:spPr>
        <p:txBody>
          <a:bodyPr wrap="square" rtlCol="0">
            <a:spAutoFit/>
          </a:bodyPr>
          <a:lstStyle/>
          <a:p>
            <a:pPr marL="914400" marR="0" lvl="1"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Eastern Airlines, Florida, 1972</a:t>
            </a:r>
          </a:p>
          <a:p>
            <a:pPr marL="1371600" marR="0" lvl="2"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Landing Gear Indication Light</a:t>
            </a:r>
          </a:p>
          <a:p>
            <a:pPr marL="1371600" marR="0" lvl="2"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Autopilot unknowingly disconnected</a:t>
            </a:r>
          </a:p>
          <a:p>
            <a:pPr marL="1371600" marR="0" lvl="2"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101 fatalities of 176 onboard</a:t>
            </a:r>
          </a:p>
          <a:p>
            <a:pPr marL="914400" marR="0" lvl="1"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05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914400" marR="0" lvl="1"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United Airlines, Oregon, 1978</a:t>
            </a:r>
          </a:p>
          <a:p>
            <a:pPr marL="1371600" marR="0" lvl="2"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Landing Gear issue</a:t>
            </a:r>
          </a:p>
          <a:p>
            <a:pPr marL="1371600" marR="0" lvl="2"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Engine Flameout on Low Fuel</a:t>
            </a:r>
          </a:p>
          <a:p>
            <a:pPr marL="1371600" marR="0" lvl="2"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10 fatalities of 189 onboard</a:t>
            </a:r>
          </a:p>
        </p:txBody>
      </p:sp>
      <p:sp>
        <p:nvSpPr>
          <p:cNvPr id="4" name="Rectangle 3">
            <a:extLst>
              <a:ext uri="{FF2B5EF4-FFF2-40B4-BE49-F238E27FC236}">
                <a16:creationId xmlns:a16="http://schemas.microsoft.com/office/drawing/2014/main" id="{1694AC35-3081-448F-AE0C-A3BF5730BD13}"/>
              </a:ext>
            </a:extLst>
          </p:cNvPr>
          <p:cNvSpPr/>
          <p:nvPr/>
        </p:nvSpPr>
        <p:spPr>
          <a:xfrm>
            <a:off x="698500" y="5439358"/>
            <a:ext cx="3619500"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1200"/>
              </a:spcAft>
              <a:buClrTx/>
              <a:buSzTx/>
              <a:buFontTx/>
              <a:buNone/>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Aviation accidents brought this to light</a:t>
            </a:r>
          </a:p>
        </p:txBody>
      </p:sp>
    </p:spTree>
    <p:extLst>
      <p:ext uri="{BB962C8B-B14F-4D97-AF65-F5344CB8AC3E}">
        <p14:creationId xmlns:p14="http://schemas.microsoft.com/office/powerpoint/2010/main" val="4062962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418642"/>
            <a:ext cx="11722909"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#1:  Focus and Selective Attention</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Situational awareness</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pic>
        <p:nvPicPr>
          <p:cNvPr id="2" name="Picture 1">
            <a:extLst>
              <a:ext uri="{FF2B5EF4-FFF2-40B4-BE49-F238E27FC236}">
                <a16:creationId xmlns:a16="http://schemas.microsoft.com/office/drawing/2014/main" id="{9F1AE9C7-821F-4F46-A2ED-23C77796C5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4559" y="2845176"/>
            <a:ext cx="4397445" cy="2473562"/>
          </a:xfrm>
          <a:prstGeom prst="rect">
            <a:avLst/>
          </a:prstGeom>
        </p:spPr>
      </p:pic>
      <p:sp>
        <p:nvSpPr>
          <p:cNvPr id="3" name="TextBox 2">
            <a:extLst>
              <a:ext uri="{FF2B5EF4-FFF2-40B4-BE49-F238E27FC236}">
                <a16:creationId xmlns:a16="http://schemas.microsoft.com/office/drawing/2014/main" id="{46739F00-A228-463C-9D32-D681E71122DA}"/>
              </a:ext>
            </a:extLst>
          </p:cNvPr>
          <p:cNvSpPr txBox="1"/>
          <p:nvPr/>
        </p:nvSpPr>
        <p:spPr>
          <a:xfrm>
            <a:off x="5277868" y="2255679"/>
            <a:ext cx="6945453" cy="320087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Factors that reduce situational awareness</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Workload</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Pattern matching</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Degraded operating conditions</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Crew issues</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Communication</a:t>
            </a:r>
          </a:p>
          <a:p>
            <a:pPr marL="914400" marR="0" lvl="1"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2726018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418642"/>
            <a:ext cx="11722909"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#1:  Focus and Selective Attention</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filtering</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pic>
        <p:nvPicPr>
          <p:cNvPr id="2" name="Picture 1">
            <a:extLst>
              <a:ext uri="{FF2B5EF4-FFF2-40B4-BE49-F238E27FC236}">
                <a16:creationId xmlns:a16="http://schemas.microsoft.com/office/drawing/2014/main" id="{9F1AE9C7-821F-4F46-A2ED-23C77796C5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5806" y="2965796"/>
            <a:ext cx="4227603" cy="2901604"/>
          </a:xfrm>
          <a:prstGeom prst="rect">
            <a:avLst/>
          </a:prstGeom>
        </p:spPr>
      </p:pic>
      <p:sp>
        <p:nvSpPr>
          <p:cNvPr id="3" name="TextBox 2">
            <a:extLst>
              <a:ext uri="{FF2B5EF4-FFF2-40B4-BE49-F238E27FC236}">
                <a16:creationId xmlns:a16="http://schemas.microsoft.com/office/drawing/2014/main" id="{46739F00-A228-463C-9D32-D681E71122DA}"/>
              </a:ext>
            </a:extLst>
          </p:cNvPr>
          <p:cNvSpPr txBox="1"/>
          <p:nvPr/>
        </p:nvSpPr>
        <p:spPr>
          <a:xfrm>
            <a:off x="5277868" y="2255679"/>
            <a:ext cx="6945453" cy="3724096"/>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Necessary to allow brain to process most important</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most people do it all the time, both intentionally and unintentionally</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Research indicates some mental illnesses are rooted in the brain’s inability to filter non-essential inputs, thus overloading the victim’s capability to process the most important information</a:t>
            </a:r>
          </a:p>
        </p:txBody>
      </p:sp>
    </p:spTree>
    <p:extLst>
      <p:ext uri="{BB962C8B-B14F-4D97-AF65-F5344CB8AC3E}">
        <p14:creationId xmlns:p14="http://schemas.microsoft.com/office/powerpoint/2010/main" val="132869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4A3E5A0-80AD-46D4-905F-84B069735F9F}"/>
              </a:ext>
            </a:extLst>
          </p:cNvPr>
          <p:cNvSpPr txBox="1">
            <a:spLocks/>
          </p:cNvSpPr>
          <p:nvPr/>
        </p:nvSpPr>
        <p:spPr>
          <a:xfrm>
            <a:off x="234545" y="936861"/>
            <a:ext cx="11792355" cy="428283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Count the number of times you find the letter “F” in the following sentence:</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3" name="TextBox 2">
            <a:extLst>
              <a:ext uri="{FF2B5EF4-FFF2-40B4-BE49-F238E27FC236}">
                <a16:creationId xmlns:a16="http://schemas.microsoft.com/office/drawing/2014/main" id="{18807F1D-B78C-404F-BD8C-1AF7805BF72D}"/>
              </a:ext>
            </a:extLst>
          </p:cNvPr>
          <p:cNvSpPr txBox="1"/>
          <p:nvPr/>
        </p:nvSpPr>
        <p:spPr>
          <a:xfrm>
            <a:off x="1066800" y="2895600"/>
            <a:ext cx="10350500" cy="23241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These functional fuses have been developed after years of scientific investigation of electric phenomena, combined with the fruits of long experience on the part of the two investigators who have come forward with them for our meeting today.</a:t>
            </a:r>
          </a:p>
        </p:txBody>
      </p:sp>
      <p:sp>
        <p:nvSpPr>
          <p:cNvPr id="2" name="TextBox 1">
            <a:extLst>
              <a:ext uri="{FF2B5EF4-FFF2-40B4-BE49-F238E27FC236}">
                <a16:creationId xmlns:a16="http://schemas.microsoft.com/office/drawing/2014/main" id="{C9D3FE1F-B5FD-4C51-B0C8-57490EADD821}"/>
              </a:ext>
            </a:extLst>
          </p:cNvPr>
          <p:cNvSpPr txBox="1"/>
          <p:nvPr/>
        </p:nvSpPr>
        <p:spPr>
          <a:xfrm>
            <a:off x="2413000" y="5194190"/>
            <a:ext cx="19685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5?</a:t>
            </a:r>
            <a:endParaRPr kumimoji="0" lang="en-US" sz="3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7" name="TextBox 6">
            <a:extLst>
              <a:ext uri="{FF2B5EF4-FFF2-40B4-BE49-F238E27FC236}">
                <a16:creationId xmlns:a16="http://schemas.microsoft.com/office/drawing/2014/main" id="{9E565D91-F7CC-4159-AA9B-53C58C7431B3}"/>
              </a:ext>
            </a:extLst>
          </p:cNvPr>
          <p:cNvSpPr txBox="1"/>
          <p:nvPr/>
        </p:nvSpPr>
        <p:spPr>
          <a:xfrm>
            <a:off x="1066800" y="2882845"/>
            <a:ext cx="10350500" cy="23241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These </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unctional </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uses have been developed after years of scientific investigation of electric phenomena, combined with the </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ruits of long experience on the part of the two investigators who have come </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orward with them </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or our meeting today.</a:t>
            </a:r>
          </a:p>
        </p:txBody>
      </p:sp>
      <p:sp>
        <p:nvSpPr>
          <p:cNvPr id="10" name="TextBox 9">
            <a:extLst>
              <a:ext uri="{FF2B5EF4-FFF2-40B4-BE49-F238E27FC236}">
                <a16:creationId xmlns:a16="http://schemas.microsoft.com/office/drawing/2014/main" id="{D8E4C954-08AF-425D-8D94-288357FB207D}"/>
              </a:ext>
            </a:extLst>
          </p:cNvPr>
          <p:cNvSpPr txBox="1"/>
          <p:nvPr/>
        </p:nvSpPr>
        <p:spPr>
          <a:xfrm>
            <a:off x="1066800" y="2882845"/>
            <a:ext cx="10350500" cy="23241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These </a:t>
            </a: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unctional </a:t>
            </a: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uses have been developed a</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err="1">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ter</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years of </a:t>
            </a:r>
            <a:r>
              <a:rPr kumimoji="0" lang="en-US" sz="2800" b="1" i="1" u="none" strike="noStrike" kern="1200" cap="small" spc="0" normalizeH="0" baseline="0" noProof="0" dirty="0" err="1">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scienti</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err="1">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ic</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investigation of electric phenomena, combined with the </a:t>
            </a: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ruits of long experience on the part of the two investigators who have come </a:t>
            </a: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orward with them </a:t>
            </a: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or our meeting today.</a:t>
            </a:r>
          </a:p>
        </p:txBody>
      </p:sp>
      <p:sp>
        <p:nvSpPr>
          <p:cNvPr id="11" name="TextBox 10">
            <a:extLst>
              <a:ext uri="{FF2B5EF4-FFF2-40B4-BE49-F238E27FC236}">
                <a16:creationId xmlns:a16="http://schemas.microsoft.com/office/drawing/2014/main" id="{6F31F459-8501-4C5C-94AA-370E2B34D898}"/>
              </a:ext>
            </a:extLst>
          </p:cNvPr>
          <p:cNvSpPr txBox="1"/>
          <p:nvPr/>
        </p:nvSpPr>
        <p:spPr>
          <a:xfrm>
            <a:off x="1066800" y="2870090"/>
            <a:ext cx="10439400" cy="23241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These </a:t>
            </a: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unctional </a:t>
            </a: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uses have been developed a</a:t>
            </a: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err="1">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ter</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years o</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r>
              <a:rPr kumimoji="0" lang="en-US" sz="2800" b="1" i="1" u="none" strike="noStrike" kern="1200" cap="small" spc="0" normalizeH="0" baseline="0" noProof="0" dirty="0" err="1">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scienti</a:t>
            </a: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err="1">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ic</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investigation o</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electric phenomena, combined with the </a:t>
            </a: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ruits o</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long experience on the part o</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the two investigators who have come </a:t>
            </a: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orward with them </a:t>
            </a: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or our meeting today.</a:t>
            </a:r>
          </a:p>
        </p:txBody>
      </p:sp>
      <p:sp>
        <p:nvSpPr>
          <p:cNvPr id="12" name="TextBox 11">
            <a:extLst>
              <a:ext uri="{FF2B5EF4-FFF2-40B4-BE49-F238E27FC236}">
                <a16:creationId xmlns:a16="http://schemas.microsoft.com/office/drawing/2014/main" id="{929AFC4A-8DC3-448D-BE16-13FAB186436D}"/>
              </a:ext>
            </a:extLst>
          </p:cNvPr>
          <p:cNvSpPr txBox="1"/>
          <p:nvPr/>
        </p:nvSpPr>
        <p:spPr>
          <a:xfrm>
            <a:off x="5427406" y="5181435"/>
            <a:ext cx="19685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7?</a:t>
            </a:r>
            <a:endParaRPr kumimoji="0" lang="en-US" sz="3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3" name="TextBox 12">
            <a:extLst>
              <a:ext uri="{FF2B5EF4-FFF2-40B4-BE49-F238E27FC236}">
                <a16:creationId xmlns:a16="http://schemas.microsoft.com/office/drawing/2014/main" id="{2205C048-3F12-47B0-B9F7-0F373425B150}"/>
              </a:ext>
            </a:extLst>
          </p:cNvPr>
          <p:cNvSpPr txBox="1"/>
          <p:nvPr/>
        </p:nvSpPr>
        <p:spPr>
          <a:xfrm>
            <a:off x="8441812" y="5171178"/>
            <a:ext cx="19685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11?</a:t>
            </a:r>
            <a:endParaRPr kumimoji="0" lang="en-US" sz="3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455746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7" grpId="0"/>
      <p:bldP spid="7" grpId="1"/>
      <p:bldP spid="10" grpId="0"/>
      <p:bldP spid="10" grpId="1"/>
      <p:bldP spid="11" grpId="0"/>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4A3E5A0-80AD-46D4-905F-84B069735F9F}"/>
              </a:ext>
            </a:extLst>
          </p:cNvPr>
          <p:cNvSpPr txBox="1">
            <a:spLocks/>
          </p:cNvSpPr>
          <p:nvPr/>
        </p:nvSpPr>
        <p:spPr>
          <a:xfrm>
            <a:off x="234545" y="936861"/>
            <a:ext cx="11792355" cy="4282839"/>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Count the number of times you find the letter “N” in the following sentence:</a:t>
            </a:r>
          </a:p>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0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Count first by reading, count again by going backwards</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3" name="TextBox 2">
            <a:extLst>
              <a:ext uri="{FF2B5EF4-FFF2-40B4-BE49-F238E27FC236}">
                <a16:creationId xmlns:a16="http://schemas.microsoft.com/office/drawing/2014/main" id="{18807F1D-B78C-404F-BD8C-1AF7805BF72D}"/>
              </a:ext>
            </a:extLst>
          </p:cNvPr>
          <p:cNvSpPr txBox="1"/>
          <p:nvPr/>
        </p:nvSpPr>
        <p:spPr>
          <a:xfrm>
            <a:off x="1032078" y="3644900"/>
            <a:ext cx="10350500"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The natural beauty of the springtime is uplifting to the soul after the long season of winter, when a person sees life in abundance emanating from an extended rest in the soil, upon the waters, and up in the trees. </a:t>
            </a:r>
          </a:p>
        </p:txBody>
      </p:sp>
      <p:sp>
        <p:nvSpPr>
          <p:cNvPr id="2" name="TextBox 1">
            <a:extLst>
              <a:ext uri="{FF2B5EF4-FFF2-40B4-BE49-F238E27FC236}">
                <a16:creationId xmlns:a16="http://schemas.microsoft.com/office/drawing/2014/main" id="{C9D3FE1F-B5FD-4C51-B0C8-57490EADD821}"/>
              </a:ext>
            </a:extLst>
          </p:cNvPr>
          <p:cNvSpPr txBox="1"/>
          <p:nvPr/>
        </p:nvSpPr>
        <p:spPr>
          <a:xfrm>
            <a:off x="5489778" y="5651390"/>
            <a:ext cx="196850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19</a:t>
            </a:r>
            <a:endParaRPr kumimoji="0" lang="en-US" sz="3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
        <p:nvSpPr>
          <p:cNvPr id="14" name="TextBox 13">
            <a:extLst>
              <a:ext uri="{FF2B5EF4-FFF2-40B4-BE49-F238E27FC236}">
                <a16:creationId xmlns:a16="http://schemas.microsoft.com/office/drawing/2014/main" id="{22E2B910-F273-4DAF-B2AE-4BACE2EA4B88}"/>
              </a:ext>
            </a:extLst>
          </p:cNvPr>
          <p:cNvSpPr txBox="1"/>
          <p:nvPr/>
        </p:nvSpPr>
        <p:spPr>
          <a:xfrm>
            <a:off x="920750" y="3620278"/>
            <a:ext cx="10350500" cy="18651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The </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atural beauty of the spri</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gtime is uplifti</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g to the soul after the lo</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g seaso</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of wi</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ter, whe</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 perso</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sees life i</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abu</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da</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ce ema</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ati</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g from a</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exte</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ded rest i</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the soil, upo</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the waters, a</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d up i</a:t>
            </a:r>
            <a:r>
              <a:rPr kumimoji="0" lang="en-US" sz="3600" b="1" i="1" u="none" strike="noStrike" kern="1200" cap="small" spc="0" normalizeH="0" baseline="0" noProof="0" dirty="0">
                <a:ln>
                  <a:noFill/>
                </a:ln>
                <a:solidFill>
                  <a:srgbClr val="FF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the trees. </a:t>
            </a:r>
          </a:p>
        </p:txBody>
      </p:sp>
    </p:spTree>
    <p:extLst>
      <p:ext uri="{BB962C8B-B14F-4D97-AF65-F5344CB8AC3E}">
        <p14:creationId xmlns:p14="http://schemas.microsoft.com/office/powerpoint/2010/main" val="275583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376045"/>
            <a:ext cx="11968715"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#1:  Focus and Selective Attention</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filtering</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pic>
        <p:nvPicPr>
          <p:cNvPr id="2" name="Picture 1">
            <a:extLst>
              <a:ext uri="{FF2B5EF4-FFF2-40B4-BE49-F238E27FC236}">
                <a16:creationId xmlns:a16="http://schemas.microsoft.com/office/drawing/2014/main" id="{9F1AE9C7-821F-4F46-A2ED-23C77796C5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1159" y="2822031"/>
            <a:ext cx="4184230" cy="2357312"/>
          </a:xfrm>
          <a:prstGeom prst="rect">
            <a:avLst/>
          </a:prstGeom>
        </p:spPr>
      </p:pic>
      <p:sp>
        <p:nvSpPr>
          <p:cNvPr id="3" name="TextBox 2">
            <a:extLst>
              <a:ext uri="{FF2B5EF4-FFF2-40B4-BE49-F238E27FC236}">
                <a16:creationId xmlns:a16="http://schemas.microsoft.com/office/drawing/2014/main" id="{46739F00-A228-463C-9D32-D681E71122DA}"/>
              </a:ext>
            </a:extLst>
          </p:cNvPr>
          <p:cNvSpPr txBox="1"/>
          <p:nvPr/>
        </p:nvSpPr>
        <p:spPr>
          <a:xfrm>
            <a:off x="5023262" y="2281079"/>
            <a:ext cx="6945453" cy="3200876"/>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How much do you recall from your drive to work yesterday?</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Occurs during the performance of routine tasks in familiar surroundings</a:t>
            </a:r>
          </a:p>
          <a:p>
            <a:pPr marL="342900" marR="0" lvl="0" indent="-34290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Automatic processing needs to be periodically stopped to allow conscious component of the brain to check on progress</a:t>
            </a:r>
          </a:p>
        </p:txBody>
      </p:sp>
    </p:spTree>
    <p:extLst>
      <p:ext uri="{BB962C8B-B14F-4D97-AF65-F5344CB8AC3E}">
        <p14:creationId xmlns:p14="http://schemas.microsoft.com/office/powerpoint/2010/main" val="1817093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418642"/>
            <a:ext cx="11841715"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#1:  Focus and Selective Attention</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How is this a good quality?  a bad quality?</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What might you do to take advantage of this quality?</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What Might you do to avoid the downside of this quality?</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795345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4" y="1418642"/>
            <a:ext cx="11968715"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#2:  Multi-tasking</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We may think we have an ability to focus on several tasks “simultaneously”, but what really happens is our brain is focusing on one task at a time, but quickly switching between the two.</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The issue on multi-tasking is how effectively our brain can leave one task and fully focus on the next task.  To fully disconnect and reconnect takes time, more time than we often appreciate or provide.  This results in the concurrent tasks being performed poorly or incorrectly at some point.</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3735229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4" y="1418642"/>
            <a:ext cx="11643367"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Causes of mistakes, errors, incidents…</a:t>
            </a:r>
          </a:p>
          <a:p>
            <a:pPr marL="914400" marR="0" lvl="1" indent="-457200" algn="l" defTabSz="457200" rtl="0" eaLnBrk="1" fontAlgn="auto" latinLnBrk="0" hangingPunct="1">
              <a:lnSpc>
                <a:spcPct val="100000"/>
              </a:lnSpc>
              <a:spcBef>
                <a:spcPct val="20000"/>
              </a:spcBef>
              <a:spcAft>
                <a:spcPts val="600"/>
              </a:spcAft>
              <a:buClr>
                <a:prstClr val="black"/>
              </a:buClr>
              <a:buSzPct val="100000"/>
              <a:buFont typeface="Wingdings" panose="05000000000000000000" pitchFamily="2" charset="2"/>
              <a:buChar char="q"/>
              <a:tabLst/>
              <a:defRPr/>
            </a:pPr>
            <a:r>
              <a:rPr kumimoji="0" lang="en-US" sz="29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Human error</a:t>
            </a:r>
          </a:p>
          <a:p>
            <a:pPr marL="914400" marR="0" lvl="1" indent="-457200" algn="l" defTabSz="457200" rtl="0" eaLnBrk="1" fontAlgn="auto" latinLnBrk="0" hangingPunct="1">
              <a:lnSpc>
                <a:spcPct val="100000"/>
              </a:lnSpc>
              <a:spcBef>
                <a:spcPct val="20000"/>
              </a:spcBef>
              <a:spcAft>
                <a:spcPts val="600"/>
              </a:spcAft>
              <a:buClr>
                <a:prstClr val="black"/>
              </a:buClr>
              <a:buSzPct val="100000"/>
              <a:buFont typeface="Wingdings" panose="05000000000000000000" pitchFamily="2" charset="2"/>
              <a:buChar char="q"/>
              <a:tabLst/>
              <a:defRPr/>
            </a:pPr>
            <a:r>
              <a:rPr kumimoji="0" lang="en-US" sz="29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Lack of focus on the task at hand</a:t>
            </a:r>
          </a:p>
          <a:p>
            <a:pPr marL="914400" marR="0" lvl="1" indent="-457200" algn="l" defTabSz="457200" rtl="0" eaLnBrk="1" fontAlgn="auto" latinLnBrk="0" hangingPunct="1">
              <a:lnSpc>
                <a:spcPct val="100000"/>
              </a:lnSpc>
              <a:spcBef>
                <a:spcPct val="20000"/>
              </a:spcBef>
              <a:spcAft>
                <a:spcPts val="600"/>
              </a:spcAft>
              <a:buClr>
                <a:prstClr val="black"/>
              </a:buClr>
              <a:buSzPct val="100000"/>
              <a:buFont typeface="Wingdings" panose="05000000000000000000" pitchFamily="2" charset="2"/>
              <a:buChar char="q"/>
              <a:tabLst/>
              <a:defRPr/>
            </a:pPr>
            <a:r>
              <a:rPr kumimoji="0" lang="en-US" sz="29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Inattention to detail</a:t>
            </a:r>
          </a:p>
          <a:p>
            <a:pPr marL="1143000" marR="0" lvl="1" indent="-685800" algn="l" defTabSz="457200" rtl="0" eaLnBrk="1" fontAlgn="auto" latinLnBrk="0" hangingPunct="1">
              <a:lnSpc>
                <a:spcPct val="100000"/>
              </a:lnSpc>
              <a:spcBef>
                <a:spcPct val="20000"/>
              </a:spcBef>
              <a:spcAft>
                <a:spcPts val="600"/>
              </a:spcAft>
              <a:buClr>
                <a:prstClr val="black"/>
              </a:buClr>
              <a:buSzPct val="100000"/>
              <a:buFont typeface="Arial" panose="020B0604020202020204" pitchFamily="34" charset="0"/>
              <a:buChar char="•"/>
              <a:tabLst/>
              <a:defRPr/>
            </a:pPr>
            <a:endParaRPr kumimoji="0" lang="en-US" sz="29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prstClr val="black"/>
              </a:buClr>
              <a:buSzPct val="100000"/>
              <a:buFont typeface="Arial"/>
              <a:buNone/>
              <a:tabLst/>
              <a:defRPr/>
            </a:pPr>
            <a:r>
              <a:rPr kumimoji="0" lang="en-US" sz="4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…Sound familiar?</a:t>
            </a:r>
          </a:p>
        </p:txBody>
      </p:sp>
    </p:spTree>
    <p:extLst>
      <p:ext uri="{BB962C8B-B14F-4D97-AF65-F5344CB8AC3E}">
        <p14:creationId xmlns:p14="http://schemas.microsoft.com/office/powerpoint/2010/main" val="682300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34545" y="936861"/>
            <a:ext cx="11859131" cy="584739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Shout out the shapes of the diagrams you see</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
        <p:nvSpPr>
          <p:cNvPr id="3" name="TextBox 2">
            <a:extLst>
              <a:ext uri="{FF2B5EF4-FFF2-40B4-BE49-F238E27FC236}">
                <a16:creationId xmlns:a16="http://schemas.microsoft.com/office/drawing/2014/main" id="{18807F1D-B78C-404F-BD8C-1AF7805BF72D}"/>
              </a:ext>
            </a:extLst>
          </p:cNvPr>
          <p:cNvSpPr txBox="1"/>
          <p:nvPr/>
        </p:nvSpPr>
        <p:spPr>
          <a:xfrm>
            <a:off x="835286" y="3644442"/>
            <a:ext cx="2826155" cy="1015663"/>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6000" b="1" i="1" u="none" strike="noStrike" cap="small" spc="0" normalizeH="0" baseline="0">
                <a:ln>
                  <a:noFill/>
                </a:ln>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circle</a:t>
            </a:r>
          </a:p>
        </p:txBody>
      </p:sp>
      <p:sp>
        <p:nvSpPr>
          <p:cNvPr id="5" name="Octagon 4">
            <a:extLst>
              <a:ext uri="{FF2B5EF4-FFF2-40B4-BE49-F238E27FC236}">
                <a16:creationId xmlns:a16="http://schemas.microsoft.com/office/drawing/2014/main" id="{019F8611-D813-4560-BF2E-A0A188D0A0C4}"/>
              </a:ext>
            </a:extLst>
          </p:cNvPr>
          <p:cNvSpPr/>
          <p:nvPr/>
        </p:nvSpPr>
        <p:spPr>
          <a:xfrm>
            <a:off x="288003" y="2603500"/>
            <a:ext cx="3655347" cy="3317639"/>
          </a:xfrm>
          <a:prstGeom prst="octagon">
            <a:avLst/>
          </a:prstGeom>
          <a:noFill/>
          <a:ln w="196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4" name="Rectangle 3">
            <a:extLst>
              <a:ext uri="{FF2B5EF4-FFF2-40B4-BE49-F238E27FC236}">
                <a16:creationId xmlns:a16="http://schemas.microsoft.com/office/drawing/2014/main" id="{7518266A-E565-456D-BF95-8DF86F5F07A4}"/>
              </a:ext>
            </a:extLst>
          </p:cNvPr>
          <p:cNvSpPr/>
          <p:nvPr/>
        </p:nvSpPr>
        <p:spPr>
          <a:xfrm>
            <a:off x="4254500" y="3187700"/>
            <a:ext cx="3759200" cy="2133600"/>
          </a:xfrm>
          <a:prstGeom prst="rect">
            <a:avLst/>
          </a:prstGeom>
          <a:noFill/>
          <a:ln w="196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TextBox 9">
            <a:extLst>
              <a:ext uri="{FF2B5EF4-FFF2-40B4-BE49-F238E27FC236}">
                <a16:creationId xmlns:a16="http://schemas.microsoft.com/office/drawing/2014/main" id="{69F59E9C-415B-405D-84BB-EC0109684F33}"/>
              </a:ext>
            </a:extLst>
          </p:cNvPr>
          <p:cNvSpPr txBox="1"/>
          <p:nvPr/>
        </p:nvSpPr>
        <p:spPr>
          <a:xfrm>
            <a:off x="8614697" y="4460731"/>
            <a:ext cx="3289300" cy="1015663"/>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6600" b="1" i="1" u="none" strike="noStrike" cap="small" spc="0" normalizeH="0" baseline="0">
                <a:ln>
                  <a:noFill/>
                </a:ln>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square</a:t>
            </a:r>
          </a:p>
        </p:txBody>
      </p:sp>
      <p:sp>
        <p:nvSpPr>
          <p:cNvPr id="11" name="TextBox 10">
            <a:extLst>
              <a:ext uri="{FF2B5EF4-FFF2-40B4-BE49-F238E27FC236}">
                <a16:creationId xmlns:a16="http://schemas.microsoft.com/office/drawing/2014/main" id="{17DC420B-77F9-4AE0-9D82-0D81263F3DBF}"/>
              </a:ext>
            </a:extLst>
          </p:cNvPr>
          <p:cNvSpPr txBox="1"/>
          <p:nvPr/>
        </p:nvSpPr>
        <p:spPr>
          <a:xfrm>
            <a:off x="4401013" y="3644443"/>
            <a:ext cx="3526193" cy="1015663"/>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6000" b="1" i="1" u="none" strike="noStrike" cap="small" spc="0" normalizeH="0" baseline="0">
                <a:ln>
                  <a:noFill/>
                </a:ln>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60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triangle</a:t>
            </a:r>
          </a:p>
        </p:txBody>
      </p:sp>
      <p:sp>
        <p:nvSpPr>
          <p:cNvPr id="6" name="Isosceles Triangle 5">
            <a:extLst>
              <a:ext uri="{FF2B5EF4-FFF2-40B4-BE49-F238E27FC236}">
                <a16:creationId xmlns:a16="http://schemas.microsoft.com/office/drawing/2014/main" id="{5DC86024-E2DE-498C-A4CB-F8EC56410E3F}"/>
              </a:ext>
            </a:extLst>
          </p:cNvPr>
          <p:cNvSpPr/>
          <p:nvPr/>
        </p:nvSpPr>
        <p:spPr>
          <a:xfrm>
            <a:off x="8248650" y="2333769"/>
            <a:ext cx="3655347" cy="3142625"/>
          </a:xfrm>
          <a:prstGeom prst="triangle">
            <a:avLst/>
          </a:prstGeom>
          <a:noFill/>
          <a:ln w="1968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502006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4" grpId="0" animBg="1"/>
      <p:bldP spid="10" grpId="0"/>
      <p:bldP spid="11" grpId="0"/>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34545" y="936861"/>
            <a:ext cx="11859131" cy="584739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Shout out the color of the word</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5400" b="1" i="1" u="none" strike="noStrike" kern="1200" cap="small" spc="0" normalizeH="0" baseline="0" noProof="0" dirty="0">
              <a:ln>
                <a:noFill/>
              </a:ln>
              <a:solidFill>
                <a:srgbClr val="FFC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
        <p:nvSpPr>
          <p:cNvPr id="3" name="TextBox 2">
            <a:extLst>
              <a:ext uri="{FF2B5EF4-FFF2-40B4-BE49-F238E27FC236}">
                <a16:creationId xmlns:a16="http://schemas.microsoft.com/office/drawing/2014/main" id="{18807F1D-B78C-404F-BD8C-1AF7805BF72D}"/>
              </a:ext>
            </a:extLst>
          </p:cNvPr>
          <p:cNvSpPr txBox="1"/>
          <p:nvPr/>
        </p:nvSpPr>
        <p:spPr>
          <a:xfrm>
            <a:off x="234545" y="1714500"/>
            <a:ext cx="1172291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1" u="none" strike="noStrike" kern="1200" cap="small" spc="0" normalizeH="0" baseline="0" noProof="0" dirty="0">
                <a:ln>
                  <a:noFill/>
                </a:ln>
                <a:solidFill>
                  <a:srgbClr val="0070C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blue</a:t>
            </a:r>
            <a:r>
              <a:rPr kumimoji="0" lang="en-US" sz="5400" b="1" i="1" u="none" strike="noStrike" kern="1200" cap="small" spc="0" normalizeH="0" baseline="0" noProof="0" dirty="0">
                <a:ln>
                  <a:noFill/>
                </a:ln>
                <a:solidFill>
                  <a:srgbClr val="FFFF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r>
              <a:rPr kumimoji="0" lang="en-US" sz="5400" b="1" i="1" u="none" strike="noStrike" kern="1200" cap="small" spc="0" normalizeH="0" baseline="0" noProof="0" dirty="0">
                <a:ln>
                  <a:noFill/>
                </a:ln>
                <a:solidFill>
                  <a:srgbClr val="F4B54B">
                    <a:lumMod val="75000"/>
                  </a:srgbClr>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orange</a:t>
            </a:r>
            <a:r>
              <a:rPr kumimoji="0" lang="en-US" sz="5400" b="1" i="1" u="none" strike="noStrike" kern="1200" cap="small" spc="0" normalizeH="0" baseline="0" noProof="0" dirty="0">
                <a:ln>
                  <a:noFill/>
                </a:ln>
                <a:solidFill>
                  <a:srgbClr val="FFFF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r>
              <a:rPr kumimoji="0" lang="en-US" sz="5400" b="1" i="1" u="none" strike="noStrike" kern="1200" cap="small" spc="0" normalizeH="0" baseline="0" noProof="0" dirty="0">
                <a:ln>
                  <a:noFill/>
                </a:ln>
                <a:solidFill>
                  <a:srgbClr val="00B05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green</a:t>
            </a:r>
            <a:r>
              <a:rPr kumimoji="0" lang="en-US" sz="5400" b="1" i="1" u="none" strike="noStrike" kern="1200" cap="small" spc="0" normalizeH="0" baseline="0" noProof="0" dirty="0">
                <a:ln>
                  <a:noFill/>
                </a:ln>
                <a:solidFill>
                  <a:srgbClr val="FFFF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r>
              <a:rPr kumimoji="0" lang="en-US" sz="5400" b="1" i="1" u="none" strike="noStrike" kern="1200" cap="small" spc="0" normalizeH="0" baseline="0" noProof="0" dirty="0">
                <a:ln>
                  <a:noFill/>
                </a:ln>
                <a:solidFill>
                  <a:srgbClr val="C0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red</a:t>
            </a:r>
            <a:r>
              <a:rPr kumimoji="0" lang="en-US" sz="5400" b="1" i="1" u="none" strike="noStrike" kern="1200" cap="small" spc="0" normalizeH="0" baseline="0" noProof="0" dirty="0">
                <a:ln>
                  <a:noFill/>
                </a:ln>
                <a:solidFill>
                  <a:srgbClr val="FFFF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r>
              <a:rPr kumimoji="0" lang="en-US" sz="5400" b="1" i="1" u="none" strike="noStrike" kern="1200" cap="small" spc="0" normalizeH="0" baseline="0" noProof="0" dirty="0">
                <a:ln>
                  <a:noFill/>
                </a:ln>
                <a:solidFill>
                  <a:srgbClr val="9167E3">
                    <a:lumMod val="50000"/>
                  </a:srgbClr>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purple</a:t>
            </a:r>
          </a:p>
        </p:txBody>
      </p:sp>
      <p:sp>
        <p:nvSpPr>
          <p:cNvPr id="6" name="TextBox 5">
            <a:extLst>
              <a:ext uri="{FF2B5EF4-FFF2-40B4-BE49-F238E27FC236}">
                <a16:creationId xmlns:a16="http://schemas.microsoft.com/office/drawing/2014/main" id="{7D3685A9-8572-4BE2-A832-DEBAE600BDEE}"/>
              </a:ext>
            </a:extLst>
          </p:cNvPr>
          <p:cNvSpPr txBox="1"/>
          <p:nvPr/>
        </p:nvSpPr>
        <p:spPr>
          <a:xfrm>
            <a:off x="234545" y="2717106"/>
            <a:ext cx="1172291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1" u="none" strike="noStrike" kern="1200" cap="small" spc="0" normalizeH="0" baseline="0" noProof="0" dirty="0">
                <a:ln>
                  <a:noFill/>
                </a:ln>
                <a:solidFill>
                  <a:srgbClr val="0070C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green</a:t>
            </a:r>
            <a:r>
              <a:rPr kumimoji="0" lang="en-US" sz="5400" b="1" i="1" u="none" strike="noStrike" kern="1200" cap="small" spc="0" normalizeH="0" baseline="0" noProof="0" dirty="0">
                <a:ln>
                  <a:noFill/>
                </a:ln>
                <a:solidFill>
                  <a:srgbClr val="00B05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r>
              <a:rPr kumimoji="0" lang="en-US" sz="5400" b="1" i="1" u="none" strike="noStrike" kern="1200" cap="small" spc="0" normalizeH="0" baseline="0" noProof="0" dirty="0">
                <a:ln>
                  <a:noFill/>
                </a:ln>
                <a:solidFill>
                  <a:srgbClr val="F4B54B">
                    <a:lumMod val="75000"/>
                  </a:srgbClr>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purple</a:t>
            </a:r>
            <a:r>
              <a:rPr kumimoji="0" lang="en-US" sz="5400" b="1" i="1" u="none" strike="noStrike" kern="1200" cap="small" spc="0" normalizeH="0" baseline="0" noProof="0" dirty="0">
                <a:ln>
                  <a:noFill/>
                </a:ln>
                <a:solidFill>
                  <a:srgbClr val="FFFF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r>
              <a:rPr kumimoji="0" lang="en-US" sz="5400" b="1" i="1" u="none" strike="noStrike" kern="1200" cap="small" spc="0" normalizeH="0" baseline="0" noProof="0" dirty="0">
                <a:ln>
                  <a:noFill/>
                </a:ln>
                <a:solidFill>
                  <a:srgbClr val="00B05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blue</a:t>
            </a:r>
            <a:r>
              <a:rPr kumimoji="0" lang="en-US" sz="5400" b="1" i="1" u="none" strike="noStrike" kern="1200" cap="small" spc="0" normalizeH="0" baseline="0" noProof="0" dirty="0">
                <a:ln>
                  <a:noFill/>
                </a:ln>
                <a:solidFill>
                  <a:srgbClr val="FFFF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r>
              <a:rPr kumimoji="0" lang="en-US" sz="5400" b="1" i="1" u="none" strike="noStrike" kern="1200" cap="small" spc="0" normalizeH="0" baseline="0" noProof="0" dirty="0">
                <a:ln>
                  <a:noFill/>
                </a:ln>
                <a:solidFill>
                  <a:srgbClr val="C0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orange</a:t>
            </a:r>
            <a:r>
              <a:rPr kumimoji="0" lang="en-US" sz="5400" b="1" i="1" u="none" strike="noStrike" kern="1200" cap="small" spc="0" normalizeH="0" baseline="0" noProof="0" dirty="0">
                <a:ln>
                  <a:noFill/>
                </a:ln>
                <a:solidFill>
                  <a:srgbClr val="FFFF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r>
              <a:rPr kumimoji="0" lang="en-US" sz="5400" b="1" i="1" u="none" strike="noStrike" kern="1200" cap="small" spc="0" normalizeH="0" baseline="0" noProof="0" dirty="0">
                <a:ln>
                  <a:noFill/>
                </a:ln>
                <a:solidFill>
                  <a:srgbClr val="9167E3">
                    <a:lumMod val="50000"/>
                  </a:srgbClr>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red</a:t>
            </a:r>
          </a:p>
        </p:txBody>
      </p:sp>
      <p:sp>
        <p:nvSpPr>
          <p:cNvPr id="7" name="TextBox 6">
            <a:extLst>
              <a:ext uri="{FF2B5EF4-FFF2-40B4-BE49-F238E27FC236}">
                <a16:creationId xmlns:a16="http://schemas.microsoft.com/office/drawing/2014/main" id="{53DDC0A8-7C79-4D93-BE3C-6CFE00797A30}"/>
              </a:ext>
            </a:extLst>
          </p:cNvPr>
          <p:cNvSpPr txBox="1"/>
          <p:nvPr/>
        </p:nvSpPr>
        <p:spPr>
          <a:xfrm>
            <a:off x="234545" y="3758506"/>
            <a:ext cx="11722910"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1" u="none" strike="noStrike" kern="1200" cap="small" spc="0" normalizeH="0" baseline="0" noProof="0" dirty="0">
                <a:ln>
                  <a:noFill/>
                </a:ln>
                <a:solidFill>
                  <a:srgbClr val="00B05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red</a:t>
            </a:r>
            <a:r>
              <a:rPr kumimoji="0" lang="en-US" sz="5400" b="1" i="1" u="none" strike="noStrike" kern="1200" cap="small" spc="0" normalizeH="0" baseline="0" noProof="0" dirty="0">
                <a:ln>
                  <a:noFill/>
                </a:ln>
                <a:solidFill>
                  <a:srgbClr val="FFFF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r>
              <a:rPr kumimoji="0" lang="en-US" sz="5400" b="1" i="1" u="none" strike="noStrike" kern="1200" cap="small" spc="0" normalizeH="0" baseline="0" noProof="0" dirty="0">
                <a:ln>
                  <a:noFill/>
                </a:ln>
                <a:solidFill>
                  <a:srgbClr val="C0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green</a:t>
            </a:r>
            <a:r>
              <a:rPr kumimoji="0" lang="en-US" sz="5400" b="1" i="1" u="none" strike="noStrike" kern="1200" cap="small" spc="0" normalizeH="0" baseline="0" noProof="0" dirty="0">
                <a:ln>
                  <a:noFill/>
                </a:ln>
                <a:solidFill>
                  <a:srgbClr val="00B05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r>
              <a:rPr kumimoji="0" lang="en-US" sz="5400" b="1" i="1" u="none" strike="noStrike" kern="1200" cap="small" spc="0" normalizeH="0" baseline="0" noProof="0" dirty="0">
                <a:ln>
                  <a:noFill/>
                </a:ln>
                <a:solidFill>
                  <a:srgbClr val="9167E3">
                    <a:lumMod val="50000"/>
                  </a:srgbClr>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orange</a:t>
            </a:r>
            <a:r>
              <a:rPr kumimoji="0" lang="en-US" sz="5400" b="1" i="1" u="none" strike="noStrike" kern="1200" cap="small" spc="0" normalizeH="0" baseline="0" noProof="0" dirty="0">
                <a:ln>
                  <a:noFill/>
                </a:ln>
                <a:solidFill>
                  <a:srgbClr val="FFFF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r>
              <a:rPr kumimoji="0" lang="en-US" sz="5400" b="1" i="1" u="none" strike="noStrike" kern="1200" cap="small" spc="0" normalizeH="0" baseline="0" noProof="0" dirty="0">
                <a:ln>
                  <a:noFill/>
                </a:ln>
                <a:solidFill>
                  <a:srgbClr val="F4B54B">
                    <a:lumMod val="75000"/>
                  </a:srgbClr>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purple</a:t>
            </a:r>
            <a:r>
              <a:rPr kumimoji="0" lang="en-US" sz="5400" b="1" i="1" u="none" strike="noStrike" kern="1200" cap="small" spc="0" normalizeH="0" baseline="0" noProof="0" dirty="0">
                <a:ln>
                  <a:noFill/>
                </a:ln>
                <a:solidFill>
                  <a:srgbClr val="FFFF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r>
              <a:rPr kumimoji="0" lang="en-US" sz="5400" b="1" i="1" u="none" strike="noStrike" kern="1200" cap="small" spc="0" normalizeH="0" baseline="0" noProof="0" dirty="0">
                <a:ln>
                  <a:noFill/>
                </a:ln>
                <a:solidFill>
                  <a:srgbClr val="0070C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blue</a:t>
            </a:r>
          </a:p>
        </p:txBody>
      </p:sp>
    </p:spTree>
    <p:extLst>
      <p:ext uri="{BB962C8B-B14F-4D97-AF65-F5344CB8AC3E}">
        <p14:creationId xmlns:p14="http://schemas.microsoft.com/office/powerpoint/2010/main" val="4177513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0" y="936861"/>
            <a:ext cx="12191999" cy="584739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Where is the word located relative to the rectangle?</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
        <p:nvSpPr>
          <p:cNvPr id="3" name="TextBox 2">
            <a:extLst>
              <a:ext uri="{FF2B5EF4-FFF2-40B4-BE49-F238E27FC236}">
                <a16:creationId xmlns:a16="http://schemas.microsoft.com/office/drawing/2014/main" id="{18807F1D-B78C-404F-BD8C-1AF7805BF72D}"/>
              </a:ext>
            </a:extLst>
          </p:cNvPr>
          <p:cNvSpPr txBox="1"/>
          <p:nvPr/>
        </p:nvSpPr>
        <p:spPr>
          <a:xfrm>
            <a:off x="8188325" y="3129340"/>
            <a:ext cx="4651376"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1" u="none" strike="noStrike" kern="1200" cap="small" spc="0" normalizeH="0" baseline="0" noProof="0" dirty="0">
                <a:ln>
                  <a:noFill/>
                </a:ln>
                <a:solidFill>
                  <a:srgbClr val="C0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left</a:t>
            </a:r>
          </a:p>
        </p:txBody>
      </p:sp>
      <p:sp>
        <p:nvSpPr>
          <p:cNvPr id="2" name="Rectangle 1">
            <a:extLst>
              <a:ext uri="{FF2B5EF4-FFF2-40B4-BE49-F238E27FC236}">
                <a16:creationId xmlns:a16="http://schemas.microsoft.com/office/drawing/2014/main" id="{7556AC45-665D-402A-B559-F74CC0DFE8D2}"/>
              </a:ext>
            </a:extLst>
          </p:cNvPr>
          <p:cNvSpPr/>
          <p:nvPr/>
        </p:nvSpPr>
        <p:spPr>
          <a:xfrm>
            <a:off x="2994024" y="3429000"/>
            <a:ext cx="6048376" cy="1270000"/>
          </a:xfrm>
          <a:prstGeom prst="rect">
            <a:avLst/>
          </a:prstGeom>
          <a:solidFill>
            <a:schemeClr val="tx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82045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0" y="936861"/>
            <a:ext cx="12191999" cy="584739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Where is the word located relative to the rectangle?</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
        <p:nvSpPr>
          <p:cNvPr id="3" name="TextBox 2">
            <a:extLst>
              <a:ext uri="{FF2B5EF4-FFF2-40B4-BE49-F238E27FC236}">
                <a16:creationId xmlns:a16="http://schemas.microsoft.com/office/drawing/2014/main" id="{18807F1D-B78C-404F-BD8C-1AF7805BF72D}"/>
              </a:ext>
            </a:extLst>
          </p:cNvPr>
          <p:cNvSpPr txBox="1"/>
          <p:nvPr/>
        </p:nvSpPr>
        <p:spPr>
          <a:xfrm>
            <a:off x="2994024" y="1859340"/>
            <a:ext cx="5743575" cy="156966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600" b="1" i="1" u="none" strike="noStrike" kern="1200" cap="small" spc="0" normalizeH="0" baseline="0" noProof="0" dirty="0">
                <a:ln>
                  <a:noFill/>
                </a:ln>
                <a:solidFill>
                  <a:srgbClr val="C00000"/>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Below</a:t>
            </a:r>
          </a:p>
        </p:txBody>
      </p:sp>
      <p:sp>
        <p:nvSpPr>
          <p:cNvPr id="2" name="Rectangle 1">
            <a:extLst>
              <a:ext uri="{FF2B5EF4-FFF2-40B4-BE49-F238E27FC236}">
                <a16:creationId xmlns:a16="http://schemas.microsoft.com/office/drawing/2014/main" id="{7556AC45-665D-402A-B559-F74CC0DFE8D2}"/>
              </a:ext>
            </a:extLst>
          </p:cNvPr>
          <p:cNvSpPr/>
          <p:nvPr/>
        </p:nvSpPr>
        <p:spPr>
          <a:xfrm>
            <a:off x="2994024" y="3429000"/>
            <a:ext cx="6048376" cy="1270000"/>
          </a:xfrm>
          <a:prstGeom prst="rect">
            <a:avLst/>
          </a:prstGeom>
          <a:solidFill>
            <a:schemeClr val="tx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89949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418642"/>
            <a:ext cx="11722909"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#2:  Multi-tasking</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Distracted driving</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pic>
        <p:nvPicPr>
          <p:cNvPr id="2" name="Picture 1">
            <a:extLst>
              <a:ext uri="{FF2B5EF4-FFF2-40B4-BE49-F238E27FC236}">
                <a16:creationId xmlns:a16="http://schemas.microsoft.com/office/drawing/2014/main" id="{9F1AE9C7-821F-4F46-A2ED-23C77796C5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06400" y="2846330"/>
            <a:ext cx="4123338" cy="2593028"/>
          </a:xfrm>
          <a:prstGeom prst="rect">
            <a:avLst/>
          </a:prstGeom>
        </p:spPr>
      </p:pic>
      <p:sp>
        <p:nvSpPr>
          <p:cNvPr id="3" name="TextBox 2">
            <a:extLst>
              <a:ext uri="{FF2B5EF4-FFF2-40B4-BE49-F238E27FC236}">
                <a16:creationId xmlns:a16="http://schemas.microsoft.com/office/drawing/2014/main" id="{46739F00-A228-463C-9D32-D681E71122DA}"/>
              </a:ext>
            </a:extLst>
          </p:cNvPr>
          <p:cNvSpPr txBox="1"/>
          <p:nvPr/>
        </p:nvSpPr>
        <p:spPr>
          <a:xfrm>
            <a:off x="5023262" y="2281079"/>
            <a:ext cx="6945453" cy="440120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National Highway Traffic Safety Administration detailed study with dashcams found:</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Drivers were looking away or engaging in a secondary task in</a:t>
            </a:r>
          </a:p>
          <a:p>
            <a:pPr marL="914400" marR="0" lvl="1"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78% of all crashes</a:t>
            </a:r>
          </a:p>
          <a:p>
            <a:pPr marL="914400" marR="0" lvl="1"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65% of all near crashes</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Prior research based on what drivers said they did indicated only 25% of crashes were due to inattention or distraction</a:t>
            </a:r>
          </a:p>
        </p:txBody>
      </p:sp>
    </p:spTree>
    <p:extLst>
      <p:ext uri="{BB962C8B-B14F-4D97-AF65-F5344CB8AC3E}">
        <p14:creationId xmlns:p14="http://schemas.microsoft.com/office/powerpoint/2010/main" val="7102745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418642"/>
            <a:ext cx="11722909"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#2:  Multi-tasking</a:t>
            </a:r>
          </a:p>
          <a:p>
            <a:pPr marL="0" marR="0" lvl="0" indent="0" algn="l" defTabSz="457200" rtl="0" eaLnBrk="1" fontAlgn="auto" latinLnBrk="0" hangingPunct="1">
              <a:lnSpc>
                <a:spcPct val="100000"/>
              </a:lnSpc>
              <a:spcBef>
                <a:spcPts val="600"/>
              </a:spcBef>
              <a:spcAft>
                <a:spcPts val="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Checklists for </a:t>
            </a:r>
          </a:p>
          <a:p>
            <a:pPr marL="0" marR="0" lvl="0" indent="0" algn="l" defTabSz="457200" rtl="0" eaLnBrk="1" fontAlgn="auto" latinLnBrk="0" hangingPunct="1">
              <a:lnSpc>
                <a:spcPct val="100000"/>
              </a:lnSpc>
              <a:spcBef>
                <a:spcPts val="0"/>
              </a:spcBef>
              <a:spcAft>
                <a:spcPts val="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Critical Tasks</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pic>
        <p:nvPicPr>
          <p:cNvPr id="2" name="Picture 1">
            <a:extLst>
              <a:ext uri="{FF2B5EF4-FFF2-40B4-BE49-F238E27FC236}">
                <a16:creationId xmlns:a16="http://schemas.microsoft.com/office/drawing/2014/main" id="{9F1AE9C7-821F-4F46-A2ED-23C77796C5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698" y="3340100"/>
            <a:ext cx="2886002" cy="3148366"/>
          </a:xfrm>
          <a:prstGeom prst="rect">
            <a:avLst/>
          </a:prstGeom>
        </p:spPr>
      </p:pic>
      <p:sp>
        <p:nvSpPr>
          <p:cNvPr id="3" name="TextBox 2">
            <a:extLst>
              <a:ext uri="{FF2B5EF4-FFF2-40B4-BE49-F238E27FC236}">
                <a16:creationId xmlns:a16="http://schemas.microsoft.com/office/drawing/2014/main" id="{46739F00-A228-463C-9D32-D681E71122DA}"/>
              </a:ext>
            </a:extLst>
          </p:cNvPr>
          <p:cNvSpPr txBox="1"/>
          <p:nvPr/>
        </p:nvSpPr>
        <p:spPr>
          <a:xfrm>
            <a:off x="5023262" y="2281079"/>
            <a:ext cx="6945453" cy="4462760"/>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err="1">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Dr</a:t>
            </a: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Peter </a:t>
            </a:r>
            <a:r>
              <a:rPr kumimoji="0" lang="en-US" sz="2400" b="1" i="1" u="none" strike="noStrike" kern="1200" cap="small" spc="0" normalizeH="0" baseline="0" noProof="0" dirty="0" err="1">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Provnost</a:t>
            </a: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identified 5-step checklist to combat central line infections</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ICU doctors insert 4 million lines each year; 4% become infected with 5-25% of those patients dying and those who survive spend ~ 10 additional days in hospital</a:t>
            </a:r>
          </a:p>
          <a:p>
            <a:pPr marL="457200" marR="0" lvl="0"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Michigan hospitals implemented the checklist</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Infections fell 66% in 3 months</a:t>
            </a:r>
          </a:p>
          <a:p>
            <a:pPr marL="914400" marR="0" lvl="1" indent="-4572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Saved ~ 1,500 lives and $175 million</a:t>
            </a:r>
          </a:p>
        </p:txBody>
      </p:sp>
    </p:spTree>
    <p:extLst>
      <p:ext uri="{BB962C8B-B14F-4D97-AF65-F5344CB8AC3E}">
        <p14:creationId xmlns:p14="http://schemas.microsoft.com/office/powerpoint/2010/main" val="37229359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418642"/>
            <a:ext cx="11722909"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#2:  Multi-Tasking</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How is this a good quality?  a bad quality?</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What might you do to take advantage of this quality?</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What Might you do to avoid the downside of this quality?</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155276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4" y="1418642"/>
            <a:ext cx="11968715"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#3:  Context</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Manipulating the way information is presented can influence and alter decision making and judgement about that information.  Images, words, and presenting a general context around the information presented can influence how people think about that information.</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The context in which information is delivered shapes assumptions and perceptions about that information.  People reach conclusions based on the framework within which a situation is presented.</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Stress and the pressure of time can amplify this quality.</a:t>
            </a:r>
          </a:p>
        </p:txBody>
      </p:sp>
    </p:spTree>
    <p:extLst>
      <p:ext uri="{BB962C8B-B14F-4D97-AF65-F5344CB8AC3E}">
        <p14:creationId xmlns:p14="http://schemas.microsoft.com/office/powerpoint/2010/main" val="494013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6586943-783F-4FBB-9439-EC3CBA3C044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6814" t="5629" r="18001" b="6666"/>
          <a:stretch/>
        </p:blipFill>
        <p:spPr>
          <a:xfrm>
            <a:off x="4477402" y="1943100"/>
            <a:ext cx="3237195" cy="4355501"/>
          </a:xfrm>
          <a:prstGeom prst="rect">
            <a:avLst/>
          </a:prstGeom>
          <a:ln w="47625">
            <a:solidFill>
              <a:schemeClr val="tx1"/>
            </a:solidFill>
          </a:ln>
        </p:spPr>
      </p:pic>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34545" y="936861"/>
            <a:ext cx="11859131" cy="584739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What playing card do you see?</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4" name="Picture 3">
            <a:extLst>
              <a:ext uri="{FF2B5EF4-FFF2-40B4-BE49-F238E27FC236}">
                <a16:creationId xmlns:a16="http://schemas.microsoft.com/office/drawing/2014/main" id="{078E062C-37D7-4658-8517-814FCFB0C8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8943" y="1943100"/>
            <a:ext cx="3134114" cy="4451350"/>
          </a:xfrm>
          <a:prstGeom prst="rect">
            <a:avLst/>
          </a:prstGeom>
        </p:spPr>
      </p:pic>
      <p:pic>
        <p:nvPicPr>
          <p:cNvPr id="7" name="Picture 6">
            <a:extLst>
              <a:ext uri="{FF2B5EF4-FFF2-40B4-BE49-F238E27FC236}">
                <a16:creationId xmlns:a16="http://schemas.microsoft.com/office/drawing/2014/main" id="{B2051770-C631-4377-8805-9D0C2B27EAD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528943" y="1943100"/>
            <a:ext cx="3134114" cy="4368257"/>
          </a:xfrm>
          <a:prstGeom prst="rect">
            <a:avLst/>
          </a:prstGeom>
          <a:ln w="53975">
            <a:solidFill>
              <a:schemeClr val="tx1"/>
            </a:solidFill>
          </a:ln>
        </p:spPr>
      </p:pic>
      <p:pic>
        <p:nvPicPr>
          <p:cNvPr id="11" name="Picture 10">
            <a:extLst>
              <a:ext uri="{FF2B5EF4-FFF2-40B4-BE49-F238E27FC236}">
                <a16:creationId xmlns:a16="http://schemas.microsoft.com/office/drawing/2014/main" id="{64B28AD7-EB57-42DF-A6DA-B52E23E065D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528943" y="1930344"/>
            <a:ext cx="3120185" cy="4368257"/>
          </a:xfrm>
          <a:prstGeom prst="rect">
            <a:avLst/>
          </a:prstGeom>
        </p:spPr>
      </p:pic>
    </p:spTree>
    <p:extLst>
      <p:ext uri="{BB962C8B-B14F-4D97-AF65-F5344CB8AC3E}">
        <p14:creationId xmlns:p14="http://schemas.microsoft.com/office/powerpoint/2010/main" val="44044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34545" y="936861"/>
            <a:ext cx="11859131" cy="584739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Shout out the answer to the following questions</a:t>
            </a:r>
          </a:p>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You laugh when somebody tells a ……</a:t>
            </a: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2" name="Picture 1">
            <a:extLst>
              <a:ext uri="{FF2B5EF4-FFF2-40B4-BE49-F238E27FC236}">
                <a16:creationId xmlns:a16="http://schemas.microsoft.com/office/drawing/2014/main" id="{E6B11619-ABA3-45CE-A963-CA93F64395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4092" y="2464798"/>
            <a:ext cx="5577251" cy="4068738"/>
          </a:xfrm>
          <a:prstGeom prst="rect">
            <a:avLst/>
          </a:prstGeom>
        </p:spPr>
      </p:pic>
      <p:sp>
        <p:nvSpPr>
          <p:cNvPr id="3" name="TextBox 2">
            <a:extLst>
              <a:ext uri="{FF2B5EF4-FFF2-40B4-BE49-F238E27FC236}">
                <a16:creationId xmlns:a16="http://schemas.microsoft.com/office/drawing/2014/main" id="{18807F1D-B78C-404F-BD8C-1AF7805BF72D}"/>
              </a:ext>
            </a:extLst>
          </p:cNvPr>
          <p:cNvSpPr txBox="1"/>
          <p:nvPr/>
        </p:nvSpPr>
        <p:spPr>
          <a:xfrm>
            <a:off x="3340147" y="2564556"/>
            <a:ext cx="441762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1" u="none" strike="noStrike" kern="1200" cap="small" spc="0" normalizeH="0" baseline="0" noProof="0" dirty="0">
                <a:ln>
                  <a:noFill/>
                </a:ln>
                <a:solidFill>
                  <a:prstClr val="white"/>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JOKE</a:t>
            </a:r>
          </a:p>
        </p:txBody>
      </p:sp>
    </p:spTree>
    <p:extLst>
      <p:ext uri="{BB962C8B-B14F-4D97-AF65-F5344CB8AC3E}">
        <p14:creationId xmlns:p14="http://schemas.microsoft.com/office/powerpoint/2010/main" val="14767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4" y="1418642"/>
            <a:ext cx="11643367"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0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What causes people who are fully competent, motivated, and well-intentioned to make the simplest of mistakes?</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0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ctr" defTabSz="457200" rtl="0" eaLnBrk="1" fontAlgn="auto" latinLnBrk="0" hangingPunct="1">
              <a:lnSpc>
                <a:spcPct val="100000"/>
              </a:lnSpc>
              <a:spcBef>
                <a:spcPct val="20000"/>
              </a:spcBef>
              <a:spcAft>
                <a:spcPts val="600"/>
              </a:spcAft>
              <a:buClr>
                <a:prstClr val="black"/>
              </a:buClr>
              <a:buSzPct val="100000"/>
              <a:buFont typeface="Arial"/>
              <a:buNone/>
              <a:tabLst/>
              <a:defRPr/>
            </a:pPr>
            <a:r>
              <a:rPr kumimoji="0" lang="en-US" sz="40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“What were they thinking?!?!” ****</a:t>
            </a:r>
          </a:p>
          <a:p>
            <a:pPr marL="0" marR="0" lvl="0" indent="0" algn="l" defTabSz="457200" rtl="0" eaLnBrk="1" fontAlgn="auto" latinLnBrk="0" hangingPunct="1">
              <a:lnSpc>
                <a:spcPct val="100000"/>
              </a:lnSpc>
              <a:spcBef>
                <a:spcPct val="20000"/>
              </a:spcBef>
              <a:spcAft>
                <a:spcPts val="600"/>
              </a:spcAft>
              <a:buClr>
                <a:prstClr val="black"/>
              </a:buClr>
              <a:buSzPct val="100000"/>
              <a:buFont typeface="Arial"/>
              <a:buNone/>
              <a:tabLst/>
              <a:defRPr/>
            </a:pPr>
            <a:endParaRPr kumimoji="0" lang="en-US" sz="40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prstClr val="black"/>
              </a:buClr>
              <a:buSzPct val="100000"/>
              <a:buFont typeface="Arial"/>
              <a:buNone/>
              <a:tabLst/>
              <a:defRPr/>
            </a:pPr>
            <a:r>
              <a:rPr kumimoji="0" lang="en-US" sz="40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Well obviously, they weren’t….or were they?</a:t>
            </a:r>
          </a:p>
        </p:txBody>
      </p:sp>
    </p:spTree>
    <p:extLst>
      <p:ext uri="{BB962C8B-B14F-4D97-AF65-F5344CB8AC3E}">
        <p14:creationId xmlns:p14="http://schemas.microsoft.com/office/powerpoint/2010/main" val="15084453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34545" y="936861"/>
            <a:ext cx="11859131" cy="584739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Where there is fire, there is……</a:t>
            </a: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2" name="Picture 1">
            <a:extLst>
              <a:ext uri="{FF2B5EF4-FFF2-40B4-BE49-F238E27FC236}">
                <a16:creationId xmlns:a16="http://schemas.microsoft.com/office/drawing/2014/main" id="{E6B11619-ABA3-45CE-A963-CA93F643956D}"/>
              </a:ext>
            </a:extLst>
          </p:cNvPr>
          <p:cNvPicPr>
            <a:picLocks noChangeAspect="1"/>
          </p:cNvPicPr>
          <p:nvPr/>
        </p:nvPicPr>
        <p:blipFill>
          <a:blip r:embed="rId3"/>
          <a:stretch>
            <a:fillRect/>
          </a:stretch>
        </p:blipFill>
        <p:spPr>
          <a:xfrm>
            <a:off x="2523353" y="2464798"/>
            <a:ext cx="6858730" cy="4068738"/>
          </a:xfrm>
          <a:prstGeom prst="rect">
            <a:avLst/>
          </a:prstGeom>
        </p:spPr>
      </p:pic>
      <p:sp>
        <p:nvSpPr>
          <p:cNvPr id="3" name="TextBox 2">
            <a:extLst>
              <a:ext uri="{FF2B5EF4-FFF2-40B4-BE49-F238E27FC236}">
                <a16:creationId xmlns:a16="http://schemas.microsoft.com/office/drawing/2014/main" id="{18807F1D-B78C-404F-BD8C-1AF7805BF72D}"/>
              </a:ext>
            </a:extLst>
          </p:cNvPr>
          <p:cNvSpPr txBox="1"/>
          <p:nvPr/>
        </p:nvSpPr>
        <p:spPr>
          <a:xfrm>
            <a:off x="3743908" y="2873829"/>
            <a:ext cx="441762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1" u="none" strike="noStrike" kern="1200" cap="small" spc="0" normalizeH="0" baseline="0" noProof="0" dirty="0">
                <a:ln>
                  <a:noFill/>
                </a:ln>
                <a:solidFill>
                  <a:prstClr val="white"/>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SMOKE</a:t>
            </a:r>
          </a:p>
        </p:txBody>
      </p:sp>
    </p:spTree>
    <p:extLst>
      <p:ext uri="{BB962C8B-B14F-4D97-AF65-F5344CB8AC3E}">
        <p14:creationId xmlns:p14="http://schemas.microsoft.com/office/powerpoint/2010/main" val="3192779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34545" y="936861"/>
            <a:ext cx="11859131" cy="584739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p>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I don’t like </a:t>
            </a:r>
            <a:r>
              <a:rPr kumimoji="0" lang="en-US" sz="4400" b="1" i="1" u="none" strike="noStrike" kern="1200" cap="small" spc="0" normalizeH="0" baseline="0" noProof="0" dirty="0" err="1">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pepsi</a:t>
            </a: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but I do like……</a:t>
            </a: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2" name="Picture 1">
            <a:extLst>
              <a:ext uri="{FF2B5EF4-FFF2-40B4-BE49-F238E27FC236}">
                <a16:creationId xmlns:a16="http://schemas.microsoft.com/office/drawing/2014/main" id="{E6B11619-ABA3-45CE-A963-CA93F64395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7728" y="2464798"/>
            <a:ext cx="6509980" cy="4068738"/>
          </a:xfrm>
          <a:prstGeom prst="rect">
            <a:avLst/>
          </a:prstGeom>
        </p:spPr>
      </p:pic>
      <p:sp>
        <p:nvSpPr>
          <p:cNvPr id="3" name="TextBox 2">
            <a:extLst>
              <a:ext uri="{FF2B5EF4-FFF2-40B4-BE49-F238E27FC236}">
                <a16:creationId xmlns:a16="http://schemas.microsoft.com/office/drawing/2014/main" id="{18807F1D-B78C-404F-BD8C-1AF7805BF72D}"/>
              </a:ext>
            </a:extLst>
          </p:cNvPr>
          <p:cNvSpPr txBox="1"/>
          <p:nvPr/>
        </p:nvSpPr>
        <p:spPr>
          <a:xfrm>
            <a:off x="3743908" y="2873829"/>
            <a:ext cx="441762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1" u="none" strike="noStrike" kern="1200" cap="small" spc="0" normalizeH="0" baseline="0" noProof="0" dirty="0">
                <a:ln>
                  <a:noFill/>
                </a:ln>
                <a:solidFill>
                  <a:prstClr val="white"/>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COKE</a:t>
            </a:r>
          </a:p>
        </p:txBody>
      </p:sp>
    </p:spTree>
    <p:extLst>
      <p:ext uri="{BB962C8B-B14F-4D97-AF65-F5344CB8AC3E}">
        <p14:creationId xmlns:p14="http://schemas.microsoft.com/office/powerpoint/2010/main" val="139975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34545" y="936861"/>
            <a:ext cx="11859131" cy="584739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p>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If I have no money, I’m ……</a:t>
            </a: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2" name="Picture 1">
            <a:extLst>
              <a:ext uri="{FF2B5EF4-FFF2-40B4-BE49-F238E27FC236}">
                <a16:creationId xmlns:a16="http://schemas.microsoft.com/office/drawing/2014/main" id="{E6B11619-ABA3-45CE-A963-CA93F64395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4463" y="2554597"/>
            <a:ext cx="5652654" cy="3985121"/>
          </a:xfrm>
          <a:prstGeom prst="rect">
            <a:avLst/>
          </a:prstGeom>
        </p:spPr>
      </p:pic>
      <p:sp>
        <p:nvSpPr>
          <p:cNvPr id="3" name="TextBox 2">
            <a:extLst>
              <a:ext uri="{FF2B5EF4-FFF2-40B4-BE49-F238E27FC236}">
                <a16:creationId xmlns:a16="http://schemas.microsoft.com/office/drawing/2014/main" id="{18807F1D-B78C-404F-BD8C-1AF7805BF72D}"/>
              </a:ext>
            </a:extLst>
          </p:cNvPr>
          <p:cNvSpPr txBox="1"/>
          <p:nvPr/>
        </p:nvSpPr>
        <p:spPr>
          <a:xfrm>
            <a:off x="3387649" y="2790702"/>
            <a:ext cx="441762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BROKE</a:t>
            </a:r>
          </a:p>
        </p:txBody>
      </p:sp>
    </p:spTree>
    <p:extLst>
      <p:ext uri="{BB962C8B-B14F-4D97-AF65-F5344CB8AC3E}">
        <p14:creationId xmlns:p14="http://schemas.microsoft.com/office/powerpoint/2010/main" val="202064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34545" y="936861"/>
            <a:ext cx="11859131" cy="584739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a:t>
            </a:r>
          </a:p>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The outside of an egg is the……</a:t>
            </a: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2" name="Picture 1">
            <a:extLst>
              <a:ext uri="{FF2B5EF4-FFF2-40B4-BE49-F238E27FC236}">
                <a16:creationId xmlns:a16="http://schemas.microsoft.com/office/drawing/2014/main" id="{E6B11619-ABA3-45CE-A963-CA93F64395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0276" y="2464798"/>
            <a:ext cx="4744884" cy="4068738"/>
          </a:xfrm>
          <a:prstGeom prst="rect">
            <a:avLst/>
          </a:prstGeom>
        </p:spPr>
      </p:pic>
      <p:sp>
        <p:nvSpPr>
          <p:cNvPr id="3" name="TextBox 2">
            <a:extLst>
              <a:ext uri="{FF2B5EF4-FFF2-40B4-BE49-F238E27FC236}">
                <a16:creationId xmlns:a16="http://schemas.microsoft.com/office/drawing/2014/main" id="{18807F1D-B78C-404F-BD8C-1AF7805BF72D}"/>
              </a:ext>
            </a:extLst>
          </p:cNvPr>
          <p:cNvSpPr txBox="1"/>
          <p:nvPr/>
        </p:nvSpPr>
        <p:spPr>
          <a:xfrm>
            <a:off x="3743908" y="2873829"/>
            <a:ext cx="441762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YOLK</a:t>
            </a:r>
          </a:p>
        </p:txBody>
      </p:sp>
    </p:spTree>
    <p:extLst>
      <p:ext uri="{BB962C8B-B14F-4D97-AF65-F5344CB8AC3E}">
        <p14:creationId xmlns:p14="http://schemas.microsoft.com/office/powerpoint/2010/main" val="184949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34545" y="936861"/>
            <a:ext cx="11859131" cy="584739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Nice Job…….But Wait!</a:t>
            </a:r>
          </a:p>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The outside of an egg is the……</a:t>
            </a: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2" name="Picture 1">
            <a:extLst>
              <a:ext uri="{FF2B5EF4-FFF2-40B4-BE49-F238E27FC236}">
                <a16:creationId xmlns:a16="http://schemas.microsoft.com/office/drawing/2014/main" id="{E6B11619-ABA3-45CE-A963-CA93F64395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80276" y="2464798"/>
            <a:ext cx="4744884" cy="4068738"/>
          </a:xfrm>
          <a:prstGeom prst="rect">
            <a:avLst/>
          </a:prstGeom>
        </p:spPr>
      </p:pic>
      <p:sp>
        <p:nvSpPr>
          <p:cNvPr id="3" name="TextBox 2">
            <a:extLst>
              <a:ext uri="{FF2B5EF4-FFF2-40B4-BE49-F238E27FC236}">
                <a16:creationId xmlns:a16="http://schemas.microsoft.com/office/drawing/2014/main" id="{18807F1D-B78C-404F-BD8C-1AF7805BF72D}"/>
              </a:ext>
            </a:extLst>
          </p:cNvPr>
          <p:cNvSpPr txBox="1"/>
          <p:nvPr/>
        </p:nvSpPr>
        <p:spPr>
          <a:xfrm>
            <a:off x="3743908" y="2873829"/>
            <a:ext cx="4417620"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yolk</a:t>
            </a:r>
          </a:p>
        </p:txBody>
      </p:sp>
      <p:grpSp>
        <p:nvGrpSpPr>
          <p:cNvPr id="12" name="Group 11">
            <a:extLst>
              <a:ext uri="{FF2B5EF4-FFF2-40B4-BE49-F238E27FC236}">
                <a16:creationId xmlns:a16="http://schemas.microsoft.com/office/drawing/2014/main" id="{2117BDA2-7BC4-4C30-BA60-E3DE28E1BDD9}"/>
              </a:ext>
            </a:extLst>
          </p:cNvPr>
          <p:cNvGrpSpPr/>
          <p:nvPr/>
        </p:nvGrpSpPr>
        <p:grpSpPr>
          <a:xfrm>
            <a:off x="3906982" y="2873829"/>
            <a:ext cx="1056904" cy="866898"/>
            <a:chOff x="3906982" y="2873829"/>
            <a:chExt cx="1056904" cy="866898"/>
          </a:xfrm>
        </p:grpSpPr>
        <p:cxnSp>
          <p:nvCxnSpPr>
            <p:cNvPr id="6" name="Straight Connector 5">
              <a:extLst>
                <a:ext uri="{FF2B5EF4-FFF2-40B4-BE49-F238E27FC236}">
                  <a16:creationId xmlns:a16="http://schemas.microsoft.com/office/drawing/2014/main" id="{CF7E7060-76C3-40DC-9393-2B2A37DF8630}"/>
                </a:ext>
              </a:extLst>
            </p:cNvPr>
            <p:cNvCxnSpPr/>
            <p:nvPr/>
          </p:nvCxnSpPr>
          <p:spPr>
            <a:xfrm>
              <a:off x="3906982" y="2873829"/>
              <a:ext cx="1056904" cy="8668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9B9CCAE-1E48-44F9-BA6C-BB69219AF715}"/>
                </a:ext>
              </a:extLst>
            </p:cNvPr>
            <p:cNvCxnSpPr>
              <a:cxnSpLocks/>
            </p:cNvCxnSpPr>
            <p:nvPr/>
          </p:nvCxnSpPr>
          <p:spPr>
            <a:xfrm flipH="1">
              <a:off x="3906982" y="2873829"/>
              <a:ext cx="902524" cy="86689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9C6C7AD4-D1DA-4562-B9C3-C0D2AEA1A47F}"/>
              </a:ext>
            </a:extLst>
          </p:cNvPr>
          <p:cNvSpPr txBox="1"/>
          <p:nvPr/>
        </p:nvSpPr>
        <p:spPr>
          <a:xfrm>
            <a:off x="6164110" y="5127947"/>
            <a:ext cx="441762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WHITE!</a:t>
            </a:r>
          </a:p>
        </p:txBody>
      </p:sp>
    </p:spTree>
    <p:extLst>
      <p:ext uri="{BB962C8B-B14F-4D97-AF65-F5344CB8AC3E}">
        <p14:creationId xmlns:p14="http://schemas.microsoft.com/office/powerpoint/2010/main" val="2018855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418642"/>
            <a:ext cx="11722909"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#3:  Context</a:t>
            </a:r>
          </a:p>
          <a:p>
            <a:pPr marL="0" marR="0" lvl="0" indent="0" algn="l" defTabSz="457200" rtl="0" eaLnBrk="1" fontAlgn="auto" latinLnBrk="0" hangingPunct="1">
              <a:lnSpc>
                <a:spcPct val="100000"/>
              </a:lnSpc>
              <a:spcBef>
                <a:spcPts val="600"/>
              </a:spcBef>
              <a:spcAft>
                <a:spcPts val="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Pattern Matching</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pic>
        <p:nvPicPr>
          <p:cNvPr id="2" name="Picture 1">
            <a:extLst>
              <a:ext uri="{FF2B5EF4-FFF2-40B4-BE49-F238E27FC236}">
                <a16:creationId xmlns:a16="http://schemas.microsoft.com/office/drawing/2014/main" id="{9F1AE9C7-821F-4F46-A2ED-23C77796C5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026" y="2938276"/>
            <a:ext cx="2251346" cy="3148366"/>
          </a:xfrm>
          <a:prstGeom prst="rect">
            <a:avLst/>
          </a:prstGeom>
        </p:spPr>
      </p:pic>
      <p:sp>
        <p:nvSpPr>
          <p:cNvPr id="3" name="TextBox 2">
            <a:extLst>
              <a:ext uri="{FF2B5EF4-FFF2-40B4-BE49-F238E27FC236}">
                <a16:creationId xmlns:a16="http://schemas.microsoft.com/office/drawing/2014/main" id="{46739F00-A228-463C-9D32-D681E71122DA}"/>
              </a:ext>
            </a:extLst>
          </p:cNvPr>
          <p:cNvSpPr txBox="1"/>
          <p:nvPr/>
        </p:nvSpPr>
        <p:spPr>
          <a:xfrm>
            <a:off x="4375297" y="2239490"/>
            <a:ext cx="7688815" cy="460741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ct val="20000"/>
              </a:spcBef>
              <a:spcAft>
                <a:spcPts val="600"/>
              </a:spcAft>
              <a:buClr>
                <a:prstClr val="black"/>
              </a:buClr>
              <a:buSzPct val="100000"/>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Pattern recognition occurs when information from the environment is received and entered into short-term memory, causing automatic activation of a specific content of long-term memory. </a:t>
            </a:r>
          </a:p>
          <a:p>
            <a:pPr marL="342900" marR="0" lvl="0" indent="-342900" algn="l" defTabSz="457200" rtl="0" eaLnBrk="1" fontAlgn="auto" latinLnBrk="0" hangingPunct="1">
              <a:lnSpc>
                <a:spcPct val="100000"/>
              </a:lnSpc>
              <a:spcBef>
                <a:spcPct val="20000"/>
              </a:spcBef>
              <a:spcAft>
                <a:spcPts val="600"/>
              </a:spcAft>
              <a:buClr>
                <a:prstClr val="black"/>
              </a:buClr>
              <a:buSzPct val="100000"/>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An early example of this is learning the alphabet in order. </a:t>
            </a:r>
          </a:p>
          <a:p>
            <a:pPr marL="342900" marR="0" lvl="0" indent="-342900" algn="l" defTabSz="457200" rtl="0" eaLnBrk="1" fontAlgn="auto" latinLnBrk="0" hangingPunct="1">
              <a:lnSpc>
                <a:spcPct val="100000"/>
              </a:lnSpc>
              <a:spcBef>
                <a:spcPct val="20000"/>
              </a:spcBef>
              <a:spcAft>
                <a:spcPts val="600"/>
              </a:spcAft>
              <a:buClr>
                <a:prstClr val="black"/>
              </a:buClr>
              <a:buSzPct val="100000"/>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Recognizing patterns allows us to predict and expect what is coming, key for survival!</a:t>
            </a:r>
          </a:p>
          <a:p>
            <a:pPr marL="342900" marR="0" lvl="0" indent="-342900" algn="l" defTabSz="457200" rtl="0" eaLnBrk="1" fontAlgn="auto" latinLnBrk="0" hangingPunct="1">
              <a:lnSpc>
                <a:spcPct val="100000"/>
              </a:lnSpc>
              <a:spcBef>
                <a:spcPct val="20000"/>
              </a:spcBef>
              <a:spcAft>
                <a:spcPts val="600"/>
              </a:spcAft>
              <a:buClr>
                <a:prstClr val="black"/>
              </a:buClr>
              <a:buSzPct val="100000"/>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However, relying on patterns does not guarantee the future</a:t>
            </a:r>
          </a:p>
        </p:txBody>
      </p:sp>
    </p:spTree>
    <p:extLst>
      <p:ext uri="{BB962C8B-B14F-4D97-AF65-F5344CB8AC3E}">
        <p14:creationId xmlns:p14="http://schemas.microsoft.com/office/powerpoint/2010/main" val="4723414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34545" y="936861"/>
            <a:ext cx="11859131" cy="584739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Consider the following situation</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
        <p:nvSpPr>
          <p:cNvPr id="10" name="Subtitle 2">
            <a:extLst>
              <a:ext uri="{FF2B5EF4-FFF2-40B4-BE49-F238E27FC236}">
                <a16:creationId xmlns:a16="http://schemas.microsoft.com/office/drawing/2014/main" id="{19A5D169-9A13-44F8-924C-EF59FD65F6E0}"/>
              </a:ext>
            </a:extLst>
          </p:cNvPr>
          <p:cNvSpPr txBox="1">
            <a:spLocks/>
          </p:cNvSpPr>
          <p:nvPr/>
        </p:nvSpPr>
        <p:spPr>
          <a:xfrm>
            <a:off x="234546" y="1774242"/>
            <a:ext cx="11722909"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Imagine the US is preparing for the outbreak of an unusual foreign disease, which is expected to kill 600 people.  Two alternative programs to combat the disease have been proposed:</a:t>
            </a:r>
          </a:p>
          <a:p>
            <a:pPr marL="457200" marR="0" lvl="0" indent="-457200" algn="l" defTabSz="457200" rtl="0" eaLnBrk="1" fontAlgn="auto" latinLnBrk="0" hangingPunct="1">
              <a:lnSpc>
                <a:spcPct val="100000"/>
              </a:lnSpc>
              <a:spcBef>
                <a:spcPct val="20000"/>
              </a:spcBef>
              <a:spcAft>
                <a:spcPts val="600"/>
              </a:spcAft>
              <a:buClr>
                <a:prstClr val="black"/>
              </a:buClr>
              <a:buSzPct val="100000"/>
              <a:buFont typeface="Arial" panose="020B0604020202020204" pitchFamily="34" charset="0"/>
              <a:buChar char="•"/>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If Plan “A” is adopted, 200 people will be saved.</a:t>
            </a:r>
          </a:p>
          <a:p>
            <a:pPr marL="457200" marR="0" lvl="0" indent="-457200" algn="l" defTabSz="457200" rtl="0" eaLnBrk="1" fontAlgn="auto" latinLnBrk="0" hangingPunct="1">
              <a:lnSpc>
                <a:spcPct val="100000"/>
              </a:lnSpc>
              <a:spcBef>
                <a:spcPct val="20000"/>
              </a:spcBef>
              <a:spcAft>
                <a:spcPts val="600"/>
              </a:spcAft>
              <a:buClr>
                <a:prstClr val="black"/>
              </a:buClr>
              <a:buSzPct val="100000"/>
              <a:buFont typeface="Arial" panose="020B0604020202020204" pitchFamily="34" charset="0"/>
              <a:buChar char="•"/>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If Plan “B” is adopted, there is a 1/3 probability that 600 will be saved and a 2/3 probability that no people will be saved.</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Which Plan do you adopt?</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4078495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34545" y="936861"/>
            <a:ext cx="11859131" cy="584739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Consider the following situation</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
        <p:nvSpPr>
          <p:cNvPr id="10" name="Subtitle 2">
            <a:extLst>
              <a:ext uri="{FF2B5EF4-FFF2-40B4-BE49-F238E27FC236}">
                <a16:creationId xmlns:a16="http://schemas.microsoft.com/office/drawing/2014/main" id="{19A5D169-9A13-44F8-924C-EF59FD65F6E0}"/>
              </a:ext>
            </a:extLst>
          </p:cNvPr>
          <p:cNvSpPr txBox="1">
            <a:spLocks/>
          </p:cNvSpPr>
          <p:nvPr/>
        </p:nvSpPr>
        <p:spPr>
          <a:xfrm>
            <a:off x="234546" y="1774242"/>
            <a:ext cx="11722909"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Imagine the US is preparing for the outbreak of an unusual foreign disease, which is expected to kill 600 people.  Two alternative programs to combat the disease have been proposed:</a:t>
            </a:r>
          </a:p>
          <a:p>
            <a:pPr marL="457200" marR="0" lvl="0" indent="-457200" algn="l" defTabSz="457200" rtl="0" eaLnBrk="1" fontAlgn="auto" latinLnBrk="0" hangingPunct="1">
              <a:lnSpc>
                <a:spcPct val="100000"/>
              </a:lnSpc>
              <a:spcBef>
                <a:spcPct val="20000"/>
              </a:spcBef>
              <a:spcAft>
                <a:spcPts val="600"/>
              </a:spcAft>
              <a:buClr>
                <a:prstClr val="black"/>
              </a:buClr>
              <a:buSzPct val="100000"/>
              <a:buFont typeface="Arial" panose="020B0604020202020204" pitchFamily="34" charset="0"/>
              <a:buChar char="•"/>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If Plan “C” is adopted, 400 people will die.</a:t>
            </a:r>
          </a:p>
          <a:p>
            <a:pPr marL="457200" marR="0" lvl="0" indent="-457200" algn="l" defTabSz="457200" rtl="0" eaLnBrk="1" fontAlgn="auto" latinLnBrk="0" hangingPunct="1">
              <a:lnSpc>
                <a:spcPct val="100000"/>
              </a:lnSpc>
              <a:spcBef>
                <a:spcPct val="20000"/>
              </a:spcBef>
              <a:spcAft>
                <a:spcPts val="600"/>
              </a:spcAft>
              <a:buClr>
                <a:prstClr val="black"/>
              </a:buClr>
              <a:buSzPct val="100000"/>
              <a:buFont typeface="Arial" panose="020B0604020202020204" pitchFamily="34" charset="0"/>
              <a:buChar char="•"/>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If Plan “D” is adopted, there is a 1/3 probability that nobody will die and a 2/3 probability that 600 people will die.</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Which Plan do you adopt?</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2875265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418642"/>
            <a:ext cx="11722909"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#3: Context</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Framing</a:t>
            </a: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pic>
        <p:nvPicPr>
          <p:cNvPr id="2" name="Picture 1">
            <a:extLst>
              <a:ext uri="{FF2B5EF4-FFF2-40B4-BE49-F238E27FC236}">
                <a16:creationId xmlns:a16="http://schemas.microsoft.com/office/drawing/2014/main" id="{9F1AE9C7-821F-4F46-A2ED-23C77796C5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8670" y="3108223"/>
            <a:ext cx="3896627" cy="2593028"/>
          </a:xfrm>
          <a:prstGeom prst="rect">
            <a:avLst/>
          </a:prstGeom>
        </p:spPr>
      </p:pic>
      <p:sp>
        <p:nvSpPr>
          <p:cNvPr id="3" name="TextBox 2">
            <a:extLst>
              <a:ext uri="{FF2B5EF4-FFF2-40B4-BE49-F238E27FC236}">
                <a16:creationId xmlns:a16="http://schemas.microsoft.com/office/drawing/2014/main" id="{46739F00-A228-463C-9D32-D681E71122DA}"/>
              </a:ext>
            </a:extLst>
          </p:cNvPr>
          <p:cNvSpPr txBox="1"/>
          <p:nvPr/>
        </p:nvSpPr>
        <p:spPr>
          <a:xfrm>
            <a:off x="5023262" y="2281079"/>
            <a:ext cx="6945453" cy="4247317"/>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Human approach to risk perception</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Two systems for analyzing risk: </a:t>
            </a:r>
          </a:p>
          <a:p>
            <a:pPr marL="800100" marR="0" lvl="1"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automatic/intuitive </a:t>
            </a:r>
          </a:p>
          <a:p>
            <a:pPr marL="800100" marR="0" lvl="1" indent="-34290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Thoughtful/calculating</a:t>
            </a:r>
          </a:p>
          <a:p>
            <a:pPr marL="800100" marR="0" lvl="1"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When we are considering gains, we become more conservative – hold on to the sure thing</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When we expect a loss, we become more prone to take risks</a:t>
            </a:r>
          </a:p>
        </p:txBody>
      </p:sp>
    </p:spTree>
    <p:extLst>
      <p:ext uri="{BB962C8B-B14F-4D97-AF65-F5344CB8AC3E}">
        <p14:creationId xmlns:p14="http://schemas.microsoft.com/office/powerpoint/2010/main" val="3465073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418642"/>
            <a:ext cx="11722909"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#3: Context</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Framing</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pic>
        <p:nvPicPr>
          <p:cNvPr id="2" name="Picture 1">
            <a:extLst>
              <a:ext uri="{FF2B5EF4-FFF2-40B4-BE49-F238E27FC236}">
                <a16:creationId xmlns:a16="http://schemas.microsoft.com/office/drawing/2014/main" id="{9F1AE9C7-821F-4F46-A2ED-23C77796C5C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777" y="3011431"/>
            <a:ext cx="4042144" cy="2689863"/>
          </a:xfrm>
          <a:prstGeom prst="rect">
            <a:avLst/>
          </a:prstGeom>
        </p:spPr>
      </p:pic>
      <p:sp>
        <p:nvSpPr>
          <p:cNvPr id="3" name="TextBox 2">
            <a:extLst>
              <a:ext uri="{FF2B5EF4-FFF2-40B4-BE49-F238E27FC236}">
                <a16:creationId xmlns:a16="http://schemas.microsoft.com/office/drawing/2014/main" id="{46739F00-A228-463C-9D32-D681E71122DA}"/>
              </a:ext>
            </a:extLst>
          </p:cNvPr>
          <p:cNvSpPr txBox="1"/>
          <p:nvPr/>
        </p:nvSpPr>
        <p:spPr>
          <a:xfrm>
            <a:off x="5023262" y="2281079"/>
            <a:ext cx="6945453" cy="440120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University of California study on NFL coaches’ 4th down decisions</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Do the “Risky” thing and go for the first down, or the “Safe” thing an punt?</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Teams are better off going for the first down 40% of the time</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Teams actually go for the first down  only 13% of the time</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Would result in one additional win every 3 years</a:t>
            </a:r>
          </a:p>
        </p:txBody>
      </p:sp>
    </p:spTree>
    <p:extLst>
      <p:ext uri="{BB962C8B-B14F-4D97-AF65-F5344CB8AC3E}">
        <p14:creationId xmlns:p14="http://schemas.microsoft.com/office/powerpoint/2010/main" val="1920838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4" y="1418642"/>
            <a:ext cx="11643367"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Three common terms:</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2571750" marR="0" lvl="4" indent="-742950" algn="l" defTabSz="457200" rtl="0" eaLnBrk="1" fontAlgn="auto" latinLnBrk="0" hangingPunct="1">
              <a:lnSpc>
                <a:spcPct val="100000"/>
              </a:lnSpc>
              <a:spcBef>
                <a:spcPct val="20000"/>
              </a:spcBef>
              <a:spcAft>
                <a:spcPts val="600"/>
              </a:spcAft>
              <a:buClr>
                <a:prstClr val="black"/>
              </a:buClr>
              <a:buSzPct val="100000"/>
              <a:buFont typeface="+mj-lt"/>
              <a:buAutoNum type="arabicPeriod"/>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Attention</a:t>
            </a:r>
          </a:p>
          <a:p>
            <a:pPr marL="2571750" marR="0" lvl="4" indent="-742950" algn="l" defTabSz="457200" rtl="0" eaLnBrk="1" fontAlgn="auto" latinLnBrk="0" hangingPunct="1">
              <a:lnSpc>
                <a:spcPct val="100000"/>
              </a:lnSpc>
              <a:spcBef>
                <a:spcPct val="20000"/>
              </a:spcBef>
              <a:spcAft>
                <a:spcPts val="600"/>
              </a:spcAft>
              <a:buClr>
                <a:prstClr val="black"/>
              </a:buClr>
              <a:buSzPct val="100000"/>
              <a:buFont typeface="+mj-lt"/>
              <a:buAutoNum type="arabicPeriod"/>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Focus</a:t>
            </a:r>
          </a:p>
          <a:p>
            <a:pPr marL="2571750" marR="0" lvl="4" indent="-742950" algn="l" defTabSz="457200" rtl="0" eaLnBrk="1" fontAlgn="auto" latinLnBrk="0" hangingPunct="1">
              <a:lnSpc>
                <a:spcPct val="100000"/>
              </a:lnSpc>
              <a:spcBef>
                <a:spcPct val="20000"/>
              </a:spcBef>
              <a:spcAft>
                <a:spcPts val="600"/>
              </a:spcAft>
              <a:buClr>
                <a:prstClr val="black"/>
              </a:buClr>
              <a:buSzPct val="100000"/>
              <a:buFont typeface="+mj-lt"/>
              <a:buAutoNum type="arabicPeriod"/>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Concentration</a:t>
            </a:r>
            <a:endParaRPr kumimoji="0" lang="en-US" sz="33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42671968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418642"/>
            <a:ext cx="11722909"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#3:  Context</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Human-machine interface</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pic>
        <p:nvPicPr>
          <p:cNvPr id="2" name="Picture 1">
            <a:extLst>
              <a:ext uri="{FF2B5EF4-FFF2-40B4-BE49-F238E27FC236}">
                <a16:creationId xmlns:a16="http://schemas.microsoft.com/office/drawing/2014/main" id="{9F1AE9C7-821F-4F46-A2ED-23C77796C5C8}"/>
              </a:ext>
            </a:extLst>
          </p:cNvPr>
          <p:cNvPicPr>
            <a:picLocks noChangeAspect="1"/>
          </p:cNvPicPr>
          <p:nvPr/>
        </p:nvPicPr>
        <p:blipFill>
          <a:blip r:embed="rId3"/>
          <a:stretch>
            <a:fillRect/>
          </a:stretch>
        </p:blipFill>
        <p:spPr>
          <a:xfrm>
            <a:off x="988717" y="2898662"/>
            <a:ext cx="3166821" cy="3769265"/>
          </a:xfrm>
          <a:prstGeom prst="rect">
            <a:avLst/>
          </a:prstGeom>
        </p:spPr>
      </p:pic>
      <p:sp>
        <p:nvSpPr>
          <p:cNvPr id="3" name="TextBox 2">
            <a:extLst>
              <a:ext uri="{FF2B5EF4-FFF2-40B4-BE49-F238E27FC236}">
                <a16:creationId xmlns:a16="http://schemas.microsoft.com/office/drawing/2014/main" id="{46739F00-A228-463C-9D32-D681E71122DA}"/>
              </a:ext>
            </a:extLst>
          </p:cNvPr>
          <p:cNvSpPr txBox="1"/>
          <p:nvPr/>
        </p:nvSpPr>
        <p:spPr>
          <a:xfrm>
            <a:off x="5023262" y="2446317"/>
            <a:ext cx="6945453" cy="424731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Operations sequenced left to right, top to bottom – just as we have learned to read</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Green means “go”, Yellow means “caution”, and Red means “stop” - just as we have learned with traffic lights</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Flashing light means “attention please”, solid light means “satisfied”</a:t>
            </a:r>
          </a:p>
          <a:p>
            <a:pPr marL="457200" marR="0" lvl="0" indent="-4572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Tags primarily use Operations language (“Fuel Gas to Heater” rather than “19-FCV-006B”)</a:t>
            </a:r>
          </a:p>
        </p:txBody>
      </p:sp>
    </p:spTree>
    <p:extLst>
      <p:ext uri="{BB962C8B-B14F-4D97-AF65-F5344CB8AC3E}">
        <p14:creationId xmlns:p14="http://schemas.microsoft.com/office/powerpoint/2010/main" val="22079830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418642"/>
            <a:ext cx="11722909"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#3:  Context</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How is this a good quality?  a bad quality?</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What might you do to take advantage of this quality?</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2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What Might you do to avoid the downside of this quality?</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18562865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88901" y="1418642"/>
            <a:ext cx="11976100"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#1:  Focus and Selective Attention</a:t>
            </a:r>
          </a:p>
          <a:p>
            <a:pPr marL="0" marR="0" lvl="0" indent="0" algn="l" defTabSz="457200" rtl="0" eaLnBrk="1" fontAlgn="auto" latinLnBrk="0" hangingPunct="1">
              <a:lnSpc>
                <a:spcPct val="100000"/>
              </a:lnSpc>
              <a:spcBef>
                <a:spcPts val="600"/>
              </a:spcBef>
              <a:spcAft>
                <a:spcPts val="600"/>
              </a:spcAft>
              <a:buClr>
                <a:srgbClr val="F4B54B"/>
              </a:buClr>
              <a:buSzPct val="100000"/>
              <a:buFont typeface="Arial"/>
              <a:buNone/>
              <a:tabLst/>
              <a:defRPr/>
            </a:pP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a:t>
            </a:r>
            <a:r>
              <a:rPr kumimoji="0" lang="en-US" sz="3600" b="1" i="1" u="none" strike="noStrike" kern="1200" cap="none"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2</a:t>
            </a: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Multi-Tasking</a:t>
            </a:r>
          </a:p>
          <a:p>
            <a:pPr marL="0" marR="0" lvl="0" indent="0" algn="l" defTabSz="457200" rtl="0" eaLnBrk="1" fontAlgn="auto" latinLnBrk="0" hangingPunct="1">
              <a:lnSpc>
                <a:spcPct val="100000"/>
              </a:lnSpc>
              <a:spcBef>
                <a:spcPts val="600"/>
              </a:spcBef>
              <a:spcAft>
                <a:spcPts val="600"/>
              </a:spcAft>
              <a:buClr>
                <a:srgbClr val="F4B54B"/>
              </a:buClr>
              <a:buSzPct val="100000"/>
              <a:buFont typeface="Arial"/>
              <a:buNone/>
              <a:tabLst/>
              <a:defRPr/>
            </a:pP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#3:  Context</a:t>
            </a:r>
          </a:p>
          <a:p>
            <a:pPr marL="0" marR="0" lvl="0" indent="0" algn="l" defTabSz="457200" rtl="0" eaLnBrk="1" fontAlgn="auto" latinLnBrk="0" hangingPunct="1">
              <a:lnSpc>
                <a:spcPct val="100000"/>
              </a:lnSpc>
              <a:spcBef>
                <a:spcPts val="600"/>
              </a:spcBef>
              <a:spcAft>
                <a:spcPts val="600"/>
              </a:spcAft>
              <a:buClr>
                <a:srgbClr val="F4B54B"/>
              </a:buClr>
              <a:buSzPct val="100000"/>
              <a:buFont typeface="Arial"/>
              <a:buNone/>
              <a:tabLst/>
              <a:defRPr/>
            </a:pPr>
            <a:endPar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ts val="600"/>
              </a:spcBef>
              <a:spcAft>
                <a:spcPts val="600"/>
              </a:spcAft>
              <a:buClr>
                <a:srgbClr val="F4B54B"/>
              </a:buClr>
              <a:buSzPct val="100000"/>
              <a:buFont typeface="Arial"/>
              <a:buNone/>
              <a:tabLst/>
              <a:defRPr/>
            </a:pP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Exploit the good of these qualities…</a:t>
            </a:r>
          </a:p>
          <a:p>
            <a:pPr marL="0" marR="0" lvl="0" indent="0" algn="r" defTabSz="457200" rtl="0" eaLnBrk="1" fontAlgn="auto" latinLnBrk="0" hangingPunct="1">
              <a:lnSpc>
                <a:spcPct val="100000"/>
              </a:lnSpc>
              <a:spcBef>
                <a:spcPts val="600"/>
              </a:spcBef>
              <a:spcAft>
                <a:spcPts val="600"/>
              </a:spcAft>
              <a:buClr>
                <a:srgbClr val="F4B54B"/>
              </a:buClr>
              <a:buSzPct val="100000"/>
              <a:buFont typeface="Arial"/>
              <a:buNone/>
              <a:tabLst/>
              <a:defRPr/>
            </a:pP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….but be aware and thoughtful of the downsides</a:t>
            </a:r>
          </a:p>
          <a:p>
            <a:pPr marL="0" marR="0" lvl="0" indent="0" algn="l" defTabSz="457200" rtl="0" eaLnBrk="1" fontAlgn="auto" latinLnBrk="0" hangingPunct="1">
              <a:lnSpc>
                <a:spcPct val="100000"/>
              </a:lnSpc>
              <a:spcBef>
                <a:spcPts val="6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526837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88901" y="1418642"/>
            <a:ext cx="11976100"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Think about how you will use these on all aspects of your projects</a:t>
            </a:r>
          </a:p>
          <a:p>
            <a:pPr marL="571500" marR="0" lvl="0" indent="-5715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Is someone assigned to see the “big picture” in the field?</a:t>
            </a:r>
          </a:p>
          <a:p>
            <a:pPr marL="571500" marR="0" lvl="0" indent="-5715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Are human-machine interfaces designed well?</a:t>
            </a:r>
          </a:p>
          <a:p>
            <a:pPr marL="571500" marR="0" lvl="0" indent="-5715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Are people taking too much, or not enough, risk?</a:t>
            </a:r>
          </a:p>
          <a:p>
            <a:pPr marL="571500" marR="0" lvl="0" indent="-5715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Do your foremen have too much of a routine?</a:t>
            </a:r>
          </a:p>
          <a:p>
            <a:pPr marL="571500" marR="0" lvl="0" indent="-5715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Are there high consequence activities which need a checklist and disciplined process of use to avoid multi-tasking temptations?</a:t>
            </a:r>
          </a:p>
          <a:p>
            <a:pPr marL="571500" marR="0" lvl="0" indent="-5715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571500" marR="0" lvl="0" indent="-5715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ts val="6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151471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88901" y="1418642"/>
            <a:ext cx="11976100"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ts val="600"/>
              </a:spcBef>
              <a:spcAft>
                <a:spcPts val="600"/>
              </a:spcAft>
              <a:buClrTx/>
              <a:buSzTx/>
              <a:buFont typeface="Arial"/>
              <a:buNone/>
              <a:tabLst/>
              <a:defRPr/>
            </a:pP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Credits/Resources</a:t>
            </a:r>
          </a:p>
          <a:p>
            <a:pPr marL="571500" marR="0" lvl="0" indent="-5715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“Why We Make Mistakes”, by Joseph Hallinan</a:t>
            </a:r>
          </a:p>
          <a:p>
            <a:pPr marL="571500" marR="0" lvl="0" indent="-5715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Lectures by Nelson </a:t>
            </a:r>
            <a:r>
              <a:rPr kumimoji="0" lang="en-US" sz="2800" b="1" i="1" u="none" strike="noStrike" kern="1200" cap="small" spc="0" normalizeH="0" baseline="0" noProof="0" dirty="0" err="1">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Repenning</a:t>
            </a: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School of Management Distinguished Professor of System Dynamics and Organization Studies at MIT</a:t>
            </a:r>
          </a:p>
          <a:p>
            <a:pPr marL="571500" marR="0" lvl="0" indent="-5715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“Thinking Fast and Slow”, by Daniel Kahneman and Amos Tversky</a:t>
            </a:r>
          </a:p>
          <a:p>
            <a:pPr marL="571500" marR="0" lvl="0" indent="-5715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571500" marR="0" lvl="0" indent="-571500" algn="l"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8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ts val="6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3290636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4" y="1418642"/>
            <a:ext cx="11643367"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2114550" marR="0" lvl="3" indent="-742950" algn="l" defTabSz="457200" rtl="0" eaLnBrk="1" fontAlgn="auto" latinLnBrk="0" hangingPunct="1">
              <a:lnSpc>
                <a:spcPct val="100000"/>
              </a:lnSpc>
              <a:spcBef>
                <a:spcPct val="20000"/>
              </a:spcBef>
              <a:spcAft>
                <a:spcPts val="600"/>
              </a:spcAft>
              <a:buClr>
                <a:prstClr val="black"/>
              </a:buClr>
              <a:buSzPct val="100000"/>
              <a:buFont typeface="+mj-lt"/>
              <a:buAutoNum type="arabicPeriod"/>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Attention - </a:t>
            </a:r>
            <a:r>
              <a:rPr kumimoji="0" lang="en-US" sz="4000" b="0"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notice taken or perception of a situation or fact</a:t>
            </a:r>
            <a:endParaRPr kumimoji="0" lang="en-US" sz="4400" b="0"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2114550" marR="0" lvl="3" indent="-742950" algn="l" defTabSz="457200" rtl="0" eaLnBrk="1" fontAlgn="auto" latinLnBrk="0" hangingPunct="1">
              <a:lnSpc>
                <a:spcPct val="100000"/>
              </a:lnSpc>
              <a:spcBef>
                <a:spcPct val="20000"/>
              </a:spcBef>
              <a:spcAft>
                <a:spcPts val="600"/>
              </a:spcAft>
              <a:buClr>
                <a:prstClr val="black"/>
              </a:buClr>
              <a:buSzPct val="100000"/>
              <a:buFont typeface="+mj-lt"/>
              <a:buAutoNum type="arabicPeriod"/>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Focus - </a:t>
            </a:r>
            <a:r>
              <a:rPr kumimoji="0" lang="en-US" sz="4000" b="0"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the center of interest or activity</a:t>
            </a:r>
            <a:endParaRPr kumimoji="0" lang="en-US" sz="4400" b="0"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2114550" marR="0" lvl="3" indent="-742950" algn="l" defTabSz="457200" rtl="0" eaLnBrk="1" fontAlgn="auto" latinLnBrk="0" hangingPunct="1">
              <a:lnSpc>
                <a:spcPct val="100000"/>
              </a:lnSpc>
              <a:spcBef>
                <a:spcPct val="20000"/>
              </a:spcBef>
              <a:spcAft>
                <a:spcPts val="600"/>
              </a:spcAft>
              <a:buClr>
                <a:prstClr val="black"/>
              </a:buClr>
              <a:buSzPct val="100000"/>
              <a:buFont typeface="+mj-lt"/>
              <a:buAutoNum type="arabicPeriod"/>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Concentration – </a:t>
            </a:r>
            <a:r>
              <a:rPr kumimoji="0" lang="en-US" sz="4000" b="0"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maintaining one’s attention or focus for a period of time</a:t>
            </a:r>
            <a:endParaRPr kumimoji="0" lang="en-US" sz="3300" b="0"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4126278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418642"/>
            <a:ext cx="9373000" cy="5249285"/>
          </a:xfrm>
          <a:prstGeom prst="rect">
            <a:avLst/>
          </a:prstGeom>
        </p:spPr>
        <p:txBody>
          <a:bodyPr vert="horz" lIns="91440" tIns="45720" rIns="91440" bIns="45720" rtlCol="0" anchor="t">
            <a:normAutofit lnSpcReduction="10000"/>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Our Brain….An Incredible Device</a:t>
            </a:r>
          </a:p>
          <a:p>
            <a:pPr marL="571500" marR="0" lvl="0" indent="-571500" algn="l" defTabSz="457200" rtl="0" eaLnBrk="1" fontAlgn="auto" latinLnBrk="0" hangingPunct="1">
              <a:lnSpc>
                <a:spcPct val="100000"/>
              </a:lnSpc>
              <a:spcBef>
                <a:spcPct val="20000"/>
              </a:spcBef>
              <a:spcAft>
                <a:spcPts val="600"/>
              </a:spcAft>
              <a:buClr>
                <a:prstClr val="black"/>
              </a:buClr>
              <a:buSzPct val="100000"/>
              <a:buFont typeface="Wingdings" panose="05000000000000000000" pitchFamily="2" charset="2"/>
              <a:buChar char="ü"/>
              <a:tabLst/>
              <a:defRPr/>
            </a:pPr>
            <a:r>
              <a:rPr kumimoji="0" lang="en-US" sz="40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Highly Efficient</a:t>
            </a:r>
          </a:p>
          <a:p>
            <a:pPr marL="571500" marR="0" lvl="0" indent="-571500" algn="l" defTabSz="457200" rtl="0" eaLnBrk="1" fontAlgn="auto" latinLnBrk="0" hangingPunct="1">
              <a:lnSpc>
                <a:spcPct val="100000"/>
              </a:lnSpc>
              <a:spcBef>
                <a:spcPct val="20000"/>
              </a:spcBef>
              <a:spcAft>
                <a:spcPts val="600"/>
              </a:spcAft>
              <a:buClr>
                <a:prstClr val="black"/>
              </a:buClr>
              <a:buSzPct val="100000"/>
              <a:buFont typeface="Wingdings" panose="05000000000000000000" pitchFamily="2" charset="2"/>
              <a:buChar char="ü"/>
              <a:tabLst/>
              <a:defRPr/>
            </a:pPr>
            <a:r>
              <a:rPr kumimoji="0" lang="en-US" sz="40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Hard working</a:t>
            </a:r>
          </a:p>
          <a:p>
            <a:pPr marL="571500" marR="0" lvl="0" indent="-571500" algn="l" defTabSz="457200" rtl="0" eaLnBrk="1" fontAlgn="auto" latinLnBrk="0" hangingPunct="1">
              <a:lnSpc>
                <a:spcPct val="100000"/>
              </a:lnSpc>
              <a:spcBef>
                <a:spcPct val="20000"/>
              </a:spcBef>
              <a:spcAft>
                <a:spcPts val="600"/>
              </a:spcAft>
              <a:buClr>
                <a:prstClr val="black"/>
              </a:buClr>
              <a:buSzPct val="100000"/>
              <a:buFont typeface="Wingdings" panose="05000000000000000000" pitchFamily="2" charset="2"/>
              <a:buChar char="ü"/>
              <a:tabLst/>
              <a:defRPr/>
            </a:pPr>
            <a:r>
              <a:rPr kumimoji="0" lang="en-US" sz="40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Adaptable and Resilient</a:t>
            </a:r>
          </a:p>
          <a:p>
            <a:pPr marL="571500" marR="0" lvl="0" indent="-571500" algn="l" defTabSz="457200" rtl="0" eaLnBrk="1" fontAlgn="auto" latinLnBrk="0" hangingPunct="1">
              <a:lnSpc>
                <a:spcPct val="100000"/>
              </a:lnSpc>
              <a:spcBef>
                <a:spcPct val="20000"/>
              </a:spcBef>
              <a:spcAft>
                <a:spcPts val="600"/>
              </a:spcAft>
              <a:buClr>
                <a:prstClr val="black"/>
              </a:buClr>
              <a:buSzPct val="100000"/>
              <a:buFont typeface="Wingdings" panose="05000000000000000000" pitchFamily="2" charset="2"/>
              <a:buChar char="ü"/>
              <a:tabLst/>
              <a:defRPr/>
            </a:pPr>
            <a:r>
              <a:rPr kumimoji="0" lang="en-US" sz="40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Able to be attentive, focused,    and concentrate</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3 </a:t>
            </a:r>
            <a:r>
              <a:rPr kumimoji="0" lang="en-US" sz="4400" b="1" i="1" u="none" strike="noStrike" kern="1200" cap="small" spc="0" normalizeH="0" baseline="0" noProof="0" dirty="0" err="1">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lbs</a:t>
            </a: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 in a 5”x5”x7” space</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2" name="Picture 1">
            <a:extLst>
              <a:ext uri="{FF2B5EF4-FFF2-40B4-BE49-F238E27FC236}">
                <a16:creationId xmlns:a16="http://schemas.microsoft.com/office/drawing/2014/main" id="{F7E2D84E-ACAF-492C-A510-882BD817DB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3596" y="2154308"/>
            <a:ext cx="3101338" cy="4334982"/>
          </a:xfrm>
          <a:prstGeom prst="rect">
            <a:avLst/>
          </a:prstGeom>
        </p:spPr>
      </p:pic>
    </p:spTree>
    <p:extLst>
      <p:ext uri="{BB962C8B-B14F-4D97-AF65-F5344CB8AC3E}">
        <p14:creationId xmlns:p14="http://schemas.microsoft.com/office/powerpoint/2010/main" val="3509113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5" y="1418642"/>
            <a:ext cx="8750595"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So why do we make mistakes given our exceptional brains?</a:t>
            </a:r>
          </a:p>
          <a:p>
            <a:pPr marL="0" marR="0" lvl="0" indent="0" algn="l" defTabSz="457200" rtl="0" eaLnBrk="1" fontAlgn="auto" latinLnBrk="0" hangingPunct="1">
              <a:lnSpc>
                <a:spcPct val="100000"/>
              </a:lnSpc>
              <a:spcBef>
                <a:spcPct val="20000"/>
              </a:spcBef>
              <a:spcAft>
                <a:spcPts val="600"/>
              </a:spcAft>
              <a:buClr>
                <a:prstClr val="black"/>
              </a:buClr>
              <a:buSzPct val="100000"/>
              <a:buFont typeface="Arial"/>
              <a:buNone/>
              <a:tabLst/>
              <a:defRPr/>
            </a:pPr>
            <a:endParaRPr kumimoji="0" lang="en-US" sz="40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prstClr val="black"/>
              </a:buClr>
              <a:buSzPct val="100000"/>
              <a:buFont typeface="Arial"/>
              <a:buNone/>
              <a:tabLst/>
              <a:defRPr/>
            </a:pPr>
            <a:r>
              <a:rPr kumimoji="0" lang="en-US" sz="40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The same positive qualities often work against us.</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pic>
        <p:nvPicPr>
          <p:cNvPr id="5" name="Picture 4">
            <a:extLst>
              <a:ext uri="{FF2B5EF4-FFF2-40B4-BE49-F238E27FC236}">
                <a16:creationId xmlns:a16="http://schemas.microsoft.com/office/drawing/2014/main" id="{21C18AE5-0127-4567-B7C6-88C5BE097E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3596" y="2154308"/>
            <a:ext cx="3101338" cy="4334982"/>
          </a:xfrm>
          <a:prstGeom prst="rect">
            <a:avLst/>
          </a:prstGeom>
        </p:spPr>
      </p:pic>
    </p:spTree>
    <p:extLst>
      <p:ext uri="{BB962C8B-B14F-4D97-AF65-F5344CB8AC3E}">
        <p14:creationId xmlns:p14="http://schemas.microsoft.com/office/powerpoint/2010/main" val="3950178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795"/>
            <a:ext cx="8750595" cy="1592789"/>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23284" y="1418642"/>
            <a:ext cx="11968715" cy="5249285"/>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4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Quality #1:  Focus and Selective Attention</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Our ability to focus is key to performing work accurately, safely, and efficiently.  Tuning out unnecessary or non-critical information around us gives us the ability to focus, and doing so over time gives us the ability to concentrate and perform tasks correctly.</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143676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0714F03-FD33-4817-BEEE-DBE385FE424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63794"/>
            <a:ext cx="5427405" cy="987900"/>
          </a:xfrm>
          <a:prstGeom prst="rect">
            <a:avLst/>
          </a:prstGeom>
        </p:spPr>
      </p:pic>
      <p:sp>
        <p:nvSpPr>
          <p:cNvPr id="9" name="Subtitle 2">
            <a:extLst>
              <a:ext uri="{FF2B5EF4-FFF2-40B4-BE49-F238E27FC236}">
                <a16:creationId xmlns:a16="http://schemas.microsoft.com/office/drawing/2014/main" id="{44A3E5A0-80AD-46D4-905F-84B069735F9F}"/>
              </a:ext>
            </a:extLst>
          </p:cNvPr>
          <p:cNvSpPr txBox="1">
            <a:spLocks/>
          </p:cNvSpPr>
          <p:nvPr/>
        </p:nvSpPr>
        <p:spPr>
          <a:xfrm>
            <a:off x="234545" y="936861"/>
            <a:ext cx="11859131" cy="5847397"/>
          </a:xfrm>
          <a:prstGeom prst="rect">
            <a:avLst/>
          </a:prstGeom>
        </p:spPr>
        <p:txBody>
          <a:bodyPr vert="horz" lIns="91440" tIns="45720" rIns="91440" bIns="45720" rtlCol="0" anchor="t">
            <a:normAutofit/>
          </a:bodyPr>
          <a:lstStyle>
            <a:lvl1pPr marL="0" indent="0" algn="ctr" defTabSz="457200" rtl="0" eaLnBrk="1" latinLnBrk="0" hangingPunct="1">
              <a:spcBef>
                <a:spcPct val="20000"/>
              </a:spcBef>
              <a:spcAft>
                <a:spcPts val="600"/>
              </a:spcAft>
              <a:buClr>
                <a:schemeClr val="accent1"/>
              </a:buClr>
              <a:buSzPct val="100000"/>
              <a:buFont typeface="Arial"/>
              <a:buNone/>
              <a:defRPr sz="21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0" marR="0" lvl="0" indent="0" algn="ctr" defTabSz="457200" rtl="0" eaLnBrk="1" fontAlgn="auto" latinLnBrk="0" hangingPunct="1">
              <a:lnSpc>
                <a:spcPct val="100000"/>
              </a:lnSpc>
              <a:spcBef>
                <a:spcPct val="20000"/>
              </a:spcBef>
              <a:spcAft>
                <a:spcPts val="600"/>
              </a:spcAft>
              <a:buClr>
                <a:srgbClr val="F4B54B"/>
              </a:buClr>
              <a:buSzPct val="100000"/>
              <a:buFont typeface="Arial"/>
              <a:buNone/>
              <a:tabLst/>
              <a:defRPr/>
            </a:pPr>
            <a:r>
              <a:rPr kumimoji="0" lang="en-US" sz="36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rPr>
              <a:t>Watch this video and answer the question</a:t>
            </a: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lvl="0">
              <a:buClr>
                <a:srgbClr val="F4B54B"/>
              </a:buClr>
            </a:pPr>
            <a:r>
              <a:rPr lang="en-US" sz="3200" b="1" i="1" u="sng" dirty="0">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latin typeface="HelveticaNeue LT 55 Roman"/>
              </a:rPr>
              <a:t>https://www.youtube.com/watch?v=vJG698U2Mvo</a:t>
            </a:r>
            <a:endParaRPr kumimoji="0" lang="en-US" sz="32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4400" b="1" i="1" u="sng"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a:p>
            <a:pPr marL="0" marR="0" lvl="0" indent="0" algn="l" defTabSz="457200" rtl="0" eaLnBrk="1" fontAlgn="auto" latinLnBrk="0" hangingPunct="1">
              <a:lnSpc>
                <a:spcPct val="100000"/>
              </a:lnSpc>
              <a:spcBef>
                <a:spcPct val="20000"/>
              </a:spcBef>
              <a:spcAft>
                <a:spcPts val="600"/>
              </a:spcAft>
              <a:buClr>
                <a:srgbClr val="F4B54B"/>
              </a:buClr>
              <a:buSzPct val="100000"/>
              <a:buFont typeface="Arial"/>
              <a:buNone/>
              <a:tabLst/>
              <a:defRPr/>
            </a:pPr>
            <a:endParaRPr kumimoji="0" lang="en-US" sz="2400" b="1" i="1" u="none" strike="noStrike" kern="1200" cap="small" spc="0" normalizeH="0" baseline="0" noProof="0" dirty="0">
              <a:ln>
                <a:noFill/>
              </a:ln>
              <a:solidFill>
                <a:prstClr val="black"/>
              </a:solidFill>
              <a:effectLst>
                <a:glow rad="38100">
                  <a:prstClr val="white">
                    <a:lumMod val="50000"/>
                    <a:lumOff val="50000"/>
                    <a:alpha val="20000"/>
                  </a:prstClr>
                </a:glow>
                <a:outerShdw blurRad="44450" dist="12700" dir="13860000" algn="tl" rotWithShape="0">
                  <a:srgbClr val="000000">
                    <a:alpha val="20000"/>
                  </a:srgbClr>
                </a:outerShdw>
              </a:effectLst>
              <a:uLnTx/>
              <a:uFillTx/>
              <a:latin typeface="HelveticaNeue LT 55 Roman"/>
              <a:ea typeface="+mn-ea"/>
              <a:cs typeface="+mn-cs"/>
            </a:endParaRPr>
          </a:p>
        </p:txBody>
      </p:sp>
    </p:spTree>
    <p:extLst>
      <p:ext uri="{BB962C8B-B14F-4D97-AF65-F5344CB8AC3E}">
        <p14:creationId xmlns:p14="http://schemas.microsoft.com/office/powerpoint/2010/main" val="20588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F4B54B"/>
      </a:accent1>
      <a:accent2>
        <a:srgbClr val="A2C84E"/>
      </a:accent2>
      <a:accent3>
        <a:srgbClr val="4BC298"/>
      </a:accent3>
      <a:accent4>
        <a:srgbClr val="4CB5D3"/>
      </a:accent4>
      <a:accent5>
        <a:srgbClr val="9167E3"/>
      </a:accent5>
      <a:accent6>
        <a:srgbClr val="E05073"/>
      </a:accent6>
      <a:hlink>
        <a:srgbClr val="E19520"/>
      </a:hlink>
      <a:folHlink>
        <a:srgbClr val="E8B15D"/>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DD1DAD52-B525-46B5-8E87-60EE23581B9C}"/>
    </a:ext>
  </a:extLst>
</a:theme>
</file>

<file path=docProps/app.xml><?xml version="1.0" encoding="utf-8"?>
<Properties xmlns="http://schemas.openxmlformats.org/officeDocument/2006/extended-properties" xmlns:vt="http://schemas.openxmlformats.org/officeDocument/2006/docPropsVTypes">
  <TotalTime>11</TotalTime>
  <Words>1952</Words>
  <Application>Microsoft Office PowerPoint</Application>
  <PresentationFormat>Widescreen</PresentationFormat>
  <Paragraphs>304</Paragraphs>
  <Slides>44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Century Gothic</vt:lpstr>
      <vt:lpstr>Courier New</vt:lpstr>
      <vt:lpstr>HelveticaNeue LT 55 Roman</vt:lpstr>
      <vt:lpstr>Wingdings</vt:lpstr>
      <vt:lpstr>Mesh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Millhollin</dc:creator>
  <cp:lastModifiedBy>Travis Millhollin</cp:lastModifiedBy>
  <cp:revision>2</cp:revision>
  <cp:lastPrinted>2018-04-18T19:10:52Z</cp:lastPrinted>
  <dcterms:created xsi:type="dcterms:W3CDTF">2018-04-18T19:03:04Z</dcterms:created>
  <dcterms:modified xsi:type="dcterms:W3CDTF">2018-04-18T19:14:49Z</dcterms:modified>
</cp:coreProperties>
</file>