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1"/>
  </p:notesMasterIdLst>
  <p:sldIdLst>
    <p:sldId id="259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Univers for BP" panose="020B0604020202020204" charset="0"/>
      <p:regular r:id="rId16"/>
      <p:bold r:id="rId17"/>
    </p:embeddedFont>
    <p:embeddedFont>
      <p:font typeface="Univers for BP Light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40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70BCEB-B8D5-4CF8-90F4-4F78E10BD24D}" type="datetimeFigureOut">
              <a:rPr lang="en-GB" smtClean="0"/>
              <a:t>26/09/2016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7305D3-C5A9-4D98-AAD1-B0F9D3F0380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9287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377429"/>
            <a:ext cx="6960988" cy="3923109"/>
          </a:xfrm>
        </p:spPr>
        <p:txBody>
          <a:bodyPr/>
          <a:lstStyle>
            <a:lvl1pPr marL="358775" indent="0">
              <a:buNone/>
              <a:defRPr sz="1600">
                <a:latin typeface="Univers Next W1G for BP Light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4712" y="2894037"/>
            <a:ext cx="4077288" cy="1000514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0" i="0">
                <a:solidFill>
                  <a:srgbClr val="009900"/>
                </a:solidFill>
                <a:latin typeface="Univers for BP" panose="020B0603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576270" y="4838700"/>
            <a:ext cx="7792369" cy="0"/>
          </a:xfrm>
          <a:prstGeom prst="line">
            <a:avLst/>
          </a:prstGeom>
          <a:ln w="3175" cmpd="sng">
            <a:solidFill>
              <a:srgbClr val="0099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0160"/>
            <a:ext cx="2895600" cy="140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Univers for BP Light" panose="020B0403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This information is (...complete in header)</a:t>
            </a:r>
          </a:p>
        </p:txBody>
      </p:sp>
      <p:pic>
        <p:nvPicPr>
          <p:cNvPr id="8" name="Picture 7" descr="BPP_Rlbg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230" y="123881"/>
            <a:ext cx="1510421" cy="177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770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05982"/>
            <a:ext cx="7489767" cy="74167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200151"/>
            <a:ext cx="7523018" cy="3394472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Univers for BP Light" panose="020B0403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Univers for BP Light" panose="020B0403020202020204" pitchFamily="34" charset="0"/>
              </a:defRPr>
            </a:lvl1pPr>
          </a:lstStyle>
          <a:p>
            <a:fld id="{AA84E675-22BA-449E-9E07-E42E6689961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0160"/>
            <a:ext cx="2895600" cy="140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Univers for BP Light" panose="020B0403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This information is (...complete in header)</a:t>
            </a:r>
          </a:p>
        </p:txBody>
      </p:sp>
    </p:spTree>
    <p:extLst>
      <p:ext uri="{BB962C8B-B14F-4D97-AF65-F5344CB8AC3E}">
        <p14:creationId xmlns:p14="http://schemas.microsoft.com/office/powerpoint/2010/main" val="1399805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82"/>
            <a:ext cx="7564582" cy="7416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7" y="1200151"/>
            <a:ext cx="7514705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840160"/>
            <a:ext cx="2133600" cy="140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Univers for BP Light" panose="020B0403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0160"/>
            <a:ext cx="2895600" cy="140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Univers for BP Light" panose="020B0403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This information is (...complete in header)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840160"/>
            <a:ext cx="2133600" cy="140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Univers for BP Light" panose="020B0403020202020204" pitchFamily="34" charset="0"/>
                <a:cs typeface="Arial" panose="020B0604020202020204" pitchFamily="34" charset="0"/>
              </a:defRPr>
            </a:lvl1pPr>
          </a:lstStyle>
          <a:p>
            <a:fld id="{AA84E675-22BA-449E-9E07-E42E66899614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576270" y="4838700"/>
            <a:ext cx="7792369" cy="0"/>
          </a:xfrm>
          <a:prstGeom prst="line">
            <a:avLst/>
          </a:prstGeom>
          <a:ln w="3175" cmpd="sng">
            <a:solidFill>
              <a:srgbClr val="0099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BPP_Rlbg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651" y="-5857"/>
            <a:ext cx="1016000" cy="119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604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chemeClr val="tx2"/>
          </a:solidFill>
          <a:latin typeface="Univers for BP Light" panose="020B0403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Univers for BP" panose="020B0603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bg2"/>
        </a:buClr>
        <a:buFont typeface="Arial" panose="020B0604020202020204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Univers for BP" panose="020B0603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bg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Univers for BP" panose="020B0603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bg2"/>
        </a:buClr>
        <a:buFont typeface="Arial" panose="020B0604020202020204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Univers for BP" panose="020B0603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bg2"/>
        </a:buClr>
        <a:buFont typeface="Arial" panose="020B0604020202020204" pitchFamily="34" charset="0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Univers for BP" panose="020B0603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2032985"/>
            <a:ext cx="7523018" cy="256163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Integrating Planning for Successful Occupancy, Operation, and Maintenance into your Capital Project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2899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“As Found”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audit Piping and Instrument drawings before design?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Are you tying into infrastructure that was installed 20, 30, 50 years ago?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9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Pre-Start Up Safety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A Pre-Startup Safety Review (PSSR) ensures that a change to the process is ready for start-up by confirming that certain prerequisites have been completed prior to placing the change into service.  These requirements are: </a:t>
            </a:r>
          </a:p>
          <a:p>
            <a:pPr lvl="0"/>
            <a:r>
              <a:rPr lang="en-US" dirty="0"/>
              <a:t>A Process Hazard Analysis (PHA) was performed for the change and PHA action items have been resolved .</a:t>
            </a:r>
          </a:p>
          <a:p>
            <a:pPr lvl="0"/>
            <a:r>
              <a:rPr lang="en-US" dirty="0"/>
              <a:t>The change was installed per the design reviewed during the PHA and per design specifications.</a:t>
            </a:r>
          </a:p>
          <a:p>
            <a:pPr lvl="0"/>
            <a:r>
              <a:rPr lang="en-US" dirty="0"/>
              <a:t>Updates to process safety information have been given to operations and document control.</a:t>
            </a:r>
          </a:p>
          <a:p>
            <a:pPr lvl="0"/>
            <a:r>
              <a:rPr lang="en-US" dirty="0"/>
              <a:t>Procedures and manuals have been updated to reflect the change.</a:t>
            </a:r>
          </a:p>
          <a:p>
            <a:pPr lvl="0"/>
            <a:r>
              <a:rPr lang="en-US" dirty="0"/>
              <a:t>Personnel affected by the change, including contractors, have been notified.</a:t>
            </a:r>
          </a:p>
          <a:p>
            <a:pPr lvl="0"/>
            <a:r>
              <a:rPr lang="en-US" dirty="0"/>
              <a:t>Personnel that need training as a result of the change have been trained.</a:t>
            </a:r>
          </a:p>
          <a:p>
            <a:pPr lvl="0"/>
            <a:r>
              <a:rPr lang="en-US" dirty="0"/>
              <a:t>Punch-list is developed and prioritized.</a:t>
            </a:r>
          </a:p>
        </p:txBody>
      </p:sp>
    </p:spTree>
    <p:extLst>
      <p:ext uri="{BB962C8B-B14F-4D97-AF65-F5344CB8AC3E}">
        <p14:creationId xmlns:p14="http://schemas.microsoft.com/office/powerpoint/2010/main" val="103437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Operational Readiness Review Checklist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/>
              <a:t>The purpose of the Operational Readiness Review Checklist (ORRC) is to ensure that all systems are methodically checked for readiness and mechanical integrity prior to start-up.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Examples:</a:t>
            </a:r>
          </a:p>
          <a:p>
            <a:pPr lvl="1"/>
            <a:r>
              <a:rPr lang="en-GB" dirty="0"/>
              <a:t>Operating Manuals and Procedures located for easy access.</a:t>
            </a:r>
          </a:p>
          <a:p>
            <a:pPr lvl="1"/>
            <a:r>
              <a:rPr lang="en-GB" dirty="0"/>
              <a:t>P&amp;ID’s are accurate and available.</a:t>
            </a:r>
          </a:p>
          <a:p>
            <a:pPr lvl="1"/>
            <a:r>
              <a:rPr lang="en-GB" dirty="0"/>
              <a:t>Emergency fire protection equipment tested and available.</a:t>
            </a:r>
          </a:p>
          <a:p>
            <a:pPr lvl="1"/>
            <a:r>
              <a:rPr lang="en-GB" dirty="0"/>
              <a:t>Lighting and emergency lighting tested and functional.</a:t>
            </a:r>
          </a:p>
          <a:p>
            <a:pPr lvl="1"/>
            <a:r>
              <a:rPr lang="en-GB" dirty="0"/>
              <a:t>Personal protective equipment is readily available.</a:t>
            </a:r>
          </a:p>
          <a:p>
            <a:pPr lvl="1"/>
            <a:r>
              <a:rPr lang="en-GB" dirty="0"/>
              <a:t>Left over materials have been removed or stowed.</a:t>
            </a:r>
          </a:p>
          <a:p>
            <a:pPr lvl="1"/>
            <a:r>
              <a:rPr lang="en-GB" dirty="0"/>
              <a:t>Ladders and stairways are clear of tripping hazards.</a:t>
            </a:r>
          </a:p>
          <a:p>
            <a:pPr lvl="1"/>
            <a:r>
              <a:rPr lang="en-GB" dirty="0"/>
              <a:t>Combustible materials are stowed away from equipment that will become hot.</a:t>
            </a:r>
          </a:p>
          <a:p>
            <a:pPr lvl="1"/>
            <a:r>
              <a:rPr lang="en-GB" dirty="0"/>
              <a:t>Operating alarms are functional and activated.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923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 Ownership in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Operations Engagement- –Terms of Reference document that outlines the responsibilities of operation technician(s) that support construction, commissioning, and operate equipment during operate phase. </a:t>
            </a:r>
          </a:p>
          <a:p>
            <a:r>
              <a:rPr lang="en-US" dirty="0"/>
              <a:t>Participate in drawing reviews – Can I start it up?  How stable is the operation? Can I shut it down?</a:t>
            </a:r>
          </a:p>
          <a:p>
            <a:r>
              <a:rPr lang="en-US" dirty="0"/>
              <a:t>Participate in PHA – Identify safety and production critical equipment.</a:t>
            </a:r>
          </a:p>
          <a:p>
            <a:r>
              <a:rPr lang="en-US" dirty="0"/>
              <a:t>Develop operation manuals and procedures.</a:t>
            </a:r>
          </a:p>
          <a:p>
            <a:r>
              <a:rPr lang="en-US" dirty="0"/>
              <a:t>Develop equipment isolation plans.</a:t>
            </a:r>
          </a:p>
          <a:p>
            <a:r>
              <a:rPr lang="en-US" dirty="0"/>
              <a:t>Develop operator care “rounds”.</a:t>
            </a:r>
          </a:p>
          <a:p>
            <a:r>
              <a:rPr lang="en-US" dirty="0"/>
              <a:t>Participate in field walk-downs and punch-list development – Document for PSSR.</a:t>
            </a:r>
          </a:p>
          <a:p>
            <a:r>
              <a:rPr lang="en-US" dirty="0"/>
              <a:t>Facilitate Operations Readiness Review.</a:t>
            </a:r>
          </a:p>
          <a:p>
            <a:r>
              <a:rPr lang="en-US" dirty="0"/>
              <a:t>Engage and Train peers.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420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Operations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Engage as many operators as possible to help develop manuals, procedures, operator care rounds, equipment isolation plans, and functional testing during commissioning.</a:t>
            </a:r>
          </a:p>
          <a:p>
            <a:r>
              <a:rPr lang="en-US" dirty="0"/>
              <a:t>Use of Simulation can quickly give 3 year operators 10 years of experience.</a:t>
            </a:r>
          </a:p>
          <a:p>
            <a:pPr lvl="1"/>
            <a:r>
              <a:rPr lang="en-US" dirty="0"/>
              <a:t>Low – Fidelity vs High - Fidelity</a:t>
            </a:r>
          </a:p>
          <a:p>
            <a:pPr lvl="1"/>
            <a:r>
              <a:rPr lang="en-US" dirty="0"/>
              <a:t>Cost of Upkeep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211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Maintenance Ownership in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Maintenance Engagement –Terms of Reference document that outlines the responsibilities of maintenance technician(s) that support construction, commissioning, and maintain equipment during operate phase. </a:t>
            </a:r>
          </a:p>
          <a:p>
            <a:r>
              <a:rPr lang="en-US" dirty="0"/>
              <a:t>Participate in IFA and IFC reviews.</a:t>
            </a:r>
          </a:p>
          <a:p>
            <a:r>
              <a:rPr lang="en-US" dirty="0"/>
              <a:t>Develop operation and maintenance procedures per manufacturers recommendations.</a:t>
            </a:r>
          </a:p>
          <a:p>
            <a:r>
              <a:rPr lang="en-US" dirty="0"/>
              <a:t>Participate in field walk-downs and punch list development.</a:t>
            </a:r>
          </a:p>
          <a:p>
            <a:r>
              <a:rPr lang="en-US" dirty="0"/>
              <a:t>Participate in equipment run-ins, commissioning, functionality tests – Document for PSSR.</a:t>
            </a:r>
          </a:p>
          <a:p>
            <a:r>
              <a:rPr lang="en-US" dirty="0"/>
              <a:t>Ensure all equipment is in MMS and develop preventive maintenance program.</a:t>
            </a:r>
          </a:p>
          <a:p>
            <a:r>
              <a:rPr lang="en-US" dirty="0"/>
              <a:t>Engage and Train peers.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793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Maintenance Management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there a standard naming convention for equipment?</a:t>
            </a:r>
          </a:p>
          <a:p>
            <a:r>
              <a:rPr lang="en-US" dirty="0"/>
              <a:t>Is hierarchy at a level to allow for writing work and keeping maintenance records on each piece of equipment?</a:t>
            </a:r>
          </a:p>
          <a:p>
            <a:r>
              <a:rPr lang="en-US" dirty="0"/>
              <a:t>Is the criticality of the equipment captured?</a:t>
            </a:r>
          </a:p>
          <a:p>
            <a:r>
              <a:rPr lang="en-US" dirty="0"/>
              <a:t>Spare parts inventory in place and documented?</a:t>
            </a:r>
          </a:p>
          <a:p>
            <a:r>
              <a:rPr lang="en-US" dirty="0"/>
              <a:t>Preventive Maintenance program developed?</a:t>
            </a:r>
          </a:p>
        </p:txBody>
      </p:sp>
    </p:spTree>
    <p:extLst>
      <p:ext uri="{BB962C8B-B14F-4D97-AF65-F5344CB8AC3E}">
        <p14:creationId xmlns:p14="http://schemas.microsoft.com/office/powerpoint/2010/main" val="389705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“As Built”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935331"/>
            <a:ext cx="6218807" cy="265929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Technical drawings completed, audited, and accepted to close out a project.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570306"/>
      </p:ext>
    </p:extLst>
  </p:cSld>
  <p:clrMapOvr>
    <a:masterClrMapping/>
  </p:clrMapOvr>
</p:sld>
</file>

<file path=ppt/theme/theme1.xml><?xml version="1.0" encoding="utf-8"?>
<a:theme xmlns:a="http://schemas.openxmlformats.org/drawingml/2006/main" name="BP_SimpleXL16@9">
  <a:themeElements>
    <a:clrScheme name="BP colours">
      <a:dk1>
        <a:srgbClr val="000000"/>
      </a:dk1>
      <a:lt1>
        <a:srgbClr val="FFFFFF"/>
      </a:lt1>
      <a:dk2>
        <a:srgbClr val="009900"/>
      </a:dk2>
      <a:lt2>
        <a:srgbClr val="99CC00"/>
      </a:lt2>
      <a:accent1>
        <a:srgbClr val="009900"/>
      </a:accent1>
      <a:accent2>
        <a:srgbClr val="99CC00"/>
      </a:accent2>
      <a:accent3>
        <a:srgbClr val="FFE600"/>
      </a:accent3>
      <a:accent4>
        <a:srgbClr val="999999"/>
      </a:accent4>
      <a:accent5>
        <a:srgbClr val="FF9900"/>
      </a:accent5>
      <a:accent6>
        <a:srgbClr val="FF6600"/>
      </a:accent6>
      <a:hlink>
        <a:srgbClr val="009EF4"/>
      </a:hlink>
      <a:folHlink>
        <a:srgbClr val="6600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BP_SimpleXL16@9</Template>
  <TotalTime>181</TotalTime>
  <Words>608</Words>
  <Application>Microsoft Office PowerPoint</Application>
  <PresentationFormat>On-screen Show (16:9)</PresentationFormat>
  <Paragraphs>59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Calibri</vt:lpstr>
      <vt:lpstr>Arial</vt:lpstr>
      <vt:lpstr>Univers for BP</vt:lpstr>
      <vt:lpstr>Univers for BP Light</vt:lpstr>
      <vt:lpstr>Univers Next W1G for BP Light</vt:lpstr>
      <vt:lpstr>BP_SimpleXL16@9</vt:lpstr>
      <vt:lpstr>Projects</vt:lpstr>
      <vt:lpstr>“As Found”</vt:lpstr>
      <vt:lpstr>Pre-Start Up Safety Review</vt:lpstr>
      <vt:lpstr>Operational Readiness Review Checklist</vt:lpstr>
      <vt:lpstr>Operation Ownership in Project</vt:lpstr>
      <vt:lpstr>Operations Training</vt:lpstr>
      <vt:lpstr>Maintenance Ownership in Project</vt:lpstr>
      <vt:lpstr>Maintenance Management System</vt:lpstr>
      <vt:lpstr>“As Built”</vt:lpstr>
    </vt:vector>
  </TitlesOfParts>
  <Company>BP International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Completion</dc:title>
  <dc:creator>Overman, Daniel A</dc:creator>
  <cp:lastModifiedBy>Travis Millhollin</cp:lastModifiedBy>
  <cp:revision>9</cp:revision>
  <dcterms:created xsi:type="dcterms:W3CDTF">2016-09-06T18:14:59Z</dcterms:created>
  <dcterms:modified xsi:type="dcterms:W3CDTF">2016-09-26T20:34:00Z</dcterms:modified>
</cp:coreProperties>
</file>