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2" r:id="rId2"/>
  </p:sldMasterIdLst>
  <p:notesMasterIdLst>
    <p:notesMasterId r:id="rId15"/>
  </p:notesMasterIdLst>
  <p:handoutMasterIdLst>
    <p:handoutMasterId r:id="rId16"/>
  </p:handoutMasterIdLst>
  <p:sldIdLst>
    <p:sldId id="1233" r:id="rId3"/>
    <p:sldId id="1234" r:id="rId4"/>
    <p:sldId id="1262" r:id="rId5"/>
    <p:sldId id="1269" r:id="rId6"/>
    <p:sldId id="1268" r:id="rId7"/>
    <p:sldId id="1261" r:id="rId8"/>
    <p:sldId id="1251" r:id="rId9"/>
    <p:sldId id="1270" r:id="rId10"/>
    <p:sldId id="1259" r:id="rId11"/>
    <p:sldId id="1257" r:id="rId12"/>
    <p:sldId id="1264" r:id="rId13"/>
    <p:sldId id="1267" r:id="rId14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7B9BC6C-0307-4A0D-82FF-28EE590D7F88}">
          <p14:sldIdLst>
            <p14:sldId id="1233"/>
            <p14:sldId id="1234"/>
            <p14:sldId id="1262"/>
            <p14:sldId id="1269"/>
            <p14:sldId id="1268"/>
            <p14:sldId id="1261"/>
            <p14:sldId id="1251"/>
            <p14:sldId id="1270"/>
            <p14:sldId id="1259"/>
            <p14:sldId id="1257"/>
            <p14:sldId id="1264"/>
            <p14:sldId id="1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rkinson, Stephanie D." initials="PS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192E"/>
    <a:srgbClr val="1C417A"/>
    <a:srgbClr val="FF0066"/>
    <a:srgbClr val="0070AF"/>
    <a:srgbClr val="00EB00"/>
    <a:srgbClr val="4C9B28"/>
    <a:srgbClr val="E9EDF4"/>
    <a:srgbClr val="00D300"/>
    <a:srgbClr val="124A88"/>
    <a:srgbClr val="E4F3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28" autoAdjust="0"/>
    <p:restoredTop sz="84529" autoAdjust="0"/>
  </p:normalViewPr>
  <p:slideViewPr>
    <p:cSldViewPr snapToObjects="1">
      <p:cViewPr varScale="1">
        <p:scale>
          <a:sx n="71" d="100"/>
          <a:sy n="71" d="100"/>
        </p:scale>
        <p:origin x="1088" y="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2" d="100"/>
        <a:sy n="72" d="100"/>
      </p:scale>
      <p:origin x="0" y="0"/>
    </p:cViewPr>
  </p:sorterViewPr>
  <p:notesViewPr>
    <p:cSldViewPr snapToObjects="1">
      <p:cViewPr varScale="1">
        <p:scale>
          <a:sx n="64" d="100"/>
          <a:sy n="64" d="100"/>
        </p:scale>
        <p:origin x="2292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25" tIns="46563" rIns="93125" bIns="46563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40" y="0"/>
            <a:ext cx="3037840" cy="464820"/>
          </a:xfrm>
          <a:prstGeom prst="rect">
            <a:avLst/>
          </a:prstGeom>
        </p:spPr>
        <p:txBody>
          <a:bodyPr vert="horz" lIns="93125" tIns="46563" rIns="93125" bIns="46563" rtlCol="0"/>
          <a:lstStyle>
            <a:lvl1pPr algn="r">
              <a:defRPr sz="1300"/>
            </a:lvl1pPr>
          </a:lstStyle>
          <a:p>
            <a:fld id="{D7AE8C7A-3479-AE4E-84F6-F814BE52FB69}" type="datetimeFigureOut">
              <a:rPr lang="en-US" smtClean="0"/>
              <a:t>9/26/2016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4820"/>
          </a:xfrm>
          <a:prstGeom prst="rect">
            <a:avLst/>
          </a:prstGeom>
        </p:spPr>
        <p:txBody>
          <a:bodyPr vert="horz" lIns="93125" tIns="46563" rIns="93125" bIns="46563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40" y="8829968"/>
            <a:ext cx="3037840" cy="464820"/>
          </a:xfrm>
          <a:prstGeom prst="rect">
            <a:avLst/>
          </a:prstGeom>
        </p:spPr>
        <p:txBody>
          <a:bodyPr vert="horz" lIns="93125" tIns="46563" rIns="93125" bIns="46563" rtlCol="0" anchor="b"/>
          <a:lstStyle>
            <a:lvl1pPr algn="r">
              <a:defRPr sz="1300"/>
            </a:lvl1pPr>
          </a:lstStyle>
          <a:p>
            <a:fld id="{746C25DC-AED2-9C49-B558-8AB6D774CF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04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25" tIns="46563" rIns="93125" bIns="46563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0"/>
            <a:ext cx="3037840" cy="464820"/>
          </a:xfrm>
          <a:prstGeom prst="rect">
            <a:avLst/>
          </a:prstGeom>
        </p:spPr>
        <p:txBody>
          <a:bodyPr vert="horz" lIns="93125" tIns="46563" rIns="93125" bIns="46563" rtlCol="0"/>
          <a:lstStyle>
            <a:lvl1pPr algn="r">
              <a:defRPr sz="1300"/>
            </a:lvl1pPr>
          </a:lstStyle>
          <a:p>
            <a:fld id="{56427706-9374-B54E-85B1-2288AA1B6009}" type="datetimeFigureOut">
              <a:rPr lang="en-US" smtClean="0"/>
              <a:t>9/26/2016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5" tIns="46563" rIns="93125" bIns="4656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25" tIns="46563" rIns="93125" bIns="4656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4820"/>
          </a:xfrm>
          <a:prstGeom prst="rect">
            <a:avLst/>
          </a:prstGeom>
        </p:spPr>
        <p:txBody>
          <a:bodyPr vert="horz" lIns="93125" tIns="46563" rIns="93125" bIns="46563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68"/>
            <a:ext cx="3037840" cy="464820"/>
          </a:xfrm>
          <a:prstGeom prst="rect">
            <a:avLst/>
          </a:prstGeom>
        </p:spPr>
        <p:txBody>
          <a:bodyPr vert="horz" lIns="93125" tIns="46563" rIns="93125" bIns="46563" rtlCol="0" anchor="b"/>
          <a:lstStyle>
            <a:lvl1pPr algn="r">
              <a:defRPr sz="1300"/>
            </a:lvl1pPr>
          </a:lstStyle>
          <a:p>
            <a:fld id="{1A1756EE-7E35-0D4E-9A7B-27EA6E44C2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3699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756EE-7E35-0D4E-9A7B-27EA6E44C20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878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756EE-7E35-0D4E-9A7B-27EA6E44C20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881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7088748" cy="1314450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8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5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91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7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 descr="Gradient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26" y="4246104"/>
            <a:ext cx="9144000" cy="327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797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442"/>
            <a:ext cx="8229600" cy="494109"/>
          </a:xfrm>
          <a:prstGeom prst="rect">
            <a:avLst/>
          </a:prstGeom>
        </p:spPr>
        <p:txBody>
          <a:bodyPr lIns="91440" tIns="45720" rIns="91440" bIns="4572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42950"/>
            <a:ext cx="8229600" cy="3538538"/>
          </a:xfrm>
          <a:prstGeom prst="rect">
            <a:avLst/>
          </a:prstGeom>
        </p:spPr>
        <p:txBody>
          <a:bodyPr vert="eaVert" lIns="91440" tIns="45720" rIns="91440" bIns="4572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73176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 lIns="91440" tIns="45720" rIns="91440" bIns="4572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 lIns="91440" tIns="45720" rIns="91440" bIns="4572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4180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843" y="73671"/>
            <a:ext cx="7358063" cy="750094"/>
          </a:xfrm>
          <a:prstGeom prst="rect">
            <a:avLst/>
          </a:prstGeom>
        </p:spPr>
        <p:txBody>
          <a:bodyPr lIns="91440" tIns="45720" rIns="91440" bIns="4572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4030" y="1165330"/>
            <a:ext cx="3625453" cy="2531567"/>
          </a:xfrm>
          <a:prstGeom prst="rect">
            <a:avLst/>
          </a:prstGeom>
        </p:spPr>
        <p:txBody>
          <a:bodyPr lIns="91440" tIns="45720" rIns="91440" bIns="4572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26639" y="1165330"/>
            <a:ext cx="3625453" cy="2531567"/>
          </a:xfrm>
          <a:prstGeom prst="rect">
            <a:avLst/>
          </a:prstGeom>
        </p:spPr>
        <p:txBody>
          <a:bodyPr lIns="91440" tIns="45720" rIns="91440" bIns="4572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776136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11" y="2"/>
            <a:ext cx="8229600" cy="572329"/>
          </a:xfrm>
          <a:prstGeom prst="rect">
            <a:avLst/>
          </a:prstGeom>
        </p:spPr>
        <p:txBody>
          <a:bodyPr lIns="91440" tIns="45720" rIns="91440" bIns="4572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1551"/>
            <a:ext cx="8229600" cy="3200401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spcAft>
                <a:spcPts val="536"/>
              </a:spcAft>
              <a:buSzPct val="105000"/>
              <a:defRPr sz="2400">
                <a:latin typeface="Arial"/>
                <a:cs typeface="Arial"/>
              </a:defRPr>
            </a:lvl1pPr>
            <a:lvl2pPr>
              <a:spcAft>
                <a:spcPts val="536"/>
              </a:spcAft>
              <a:defRPr>
                <a:latin typeface="Arial"/>
                <a:cs typeface="Arial"/>
              </a:defRPr>
            </a:lvl2pPr>
            <a:lvl3pPr>
              <a:spcAft>
                <a:spcPts val="536"/>
              </a:spcAft>
              <a:defRPr>
                <a:latin typeface="Arial"/>
                <a:cs typeface="Arial"/>
              </a:defRPr>
            </a:lvl3pPr>
            <a:lvl4pPr>
              <a:spcAft>
                <a:spcPts val="536"/>
              </a:spcAft>
              <a:defRPr>
                <a:latin typeface="Arial"/>
                <a:cs typeface="Arial"/>
              </a:defRPr>
            </a:lvl4pPr>
            <a:lvl5pPr>
              <a:spcAft>
                <a:spcPts val="536"/>
              </a:spcAft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 descr="Gradient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26" y="4246104"/>
            <a:ext cx="9144000" cy="3270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4703567"/>
            <a:ext cx="1828800" cy="2773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43200" y="4683453"/>
            <a:ext cx="685800" cy="317625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 rot="5400000">
            <a:off x="2331720" y="4854592"/>
            <a:ext cx="365760" cy="0"/>
          </a:xfrm>
          <a:prstGeom prst="line">
            <a:avLst/>
          </a:prstGeom>
          <a:ln w="762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09060" y="4695249"/>
            <a:ext cx="896366" cy="285717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rot="5400000">
            <a:off x="3474720" y="4854592"/>
            <a:ext cx="365760" cy="0"/>
          </a:xfrm>
          <a:prstGeom prst="line">
            <a:avLst/>
          </a:prstGeom>
          <a:ln w="762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4651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581" y="2571750"/>
            <a:ext cx="7772400" cy="1021556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r">
              <a:defRPr sz="36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447" y="1352550"/>
            <a:ext cx="7772400" cy="1125140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1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63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45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277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4096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4916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5735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655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7777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442"/>
            <a:ext cx="8229600" cy="494109"/>
          </a:xfrm>
          <a:prstGeom prst="rect">
            <a:avLst/>
          </a:prstGeom>
        </p:spPr>
        <p:txBody>
          <a:bodyPr lIns="91440" tIns="45720" rIns="91440" bIns="4572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60"/>
            <a:ext cx="4038600" cy="3394473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60"/>
            <a:ext cx="4038600" cy="3394473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673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442"/>
            <a:ext cx="8229600" cy="494109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6"/>
            <a:ext cx="4040188" cy="479821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>
              <a:buNone/>
              <a:defRPr sz="2100" b="1"/>
            </a:lvl1pPr>
            <a:lvl2pPr marL="408194" indent="0">
              <a:buNone/>
              <a:defRPr sz="1800" b="1"/>
            </a:lvl2pPr>
            <a:lvl3pPr marL="816388" indent="0">
              <a:buNone/>
              <a:defRPr sz="1600" b="1"/>
            </a:lvl3pPr>
            <a:lvl4pPr marL="1224582" indent="0">
              <a:buNone/>
              <a:defRPr sz="1400" b="1"/>
            </a:lvl4pPr>
            <a:lvl5pPr marL="1632776" indent="0">
              <a:buNone/>
              <a:defRPr sz="1400" b="1"/>
            </a:lvl5pPr>
            <a:lvl6pPr marL="2040969" indent="0">
              <a:buNone/>
              <a:defRPr sz="1400" b="1"/>
            </a:lvl6pPr>
            <a:lvl7pPr marL="2449163" indent="0">
              <a:buNone/>
              <a:defRPr sz="1400" b="1"/>
            </a:lvl7pPr>
            <a:lvl8pPr marL="2857357" indent="0">
              <a:buNone/>
              <a:defRPr sz="1400" b="1"/>
            </a:lvl8pPr>
            <a:lvl9pPr marL="3265551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6"/>
            <a:ext cx="4041775" cy="479821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>
              <a:buNone/>
              <a:defRPr sz="2100" b="1"/>
            </a:lvl1pPr>
            <a:lvl2pPr marL="408194" indent="0">
              <a:buNone/>
              <a:defRPr sz="1800" b="1"/>
            </a:lvl2pPr>
            <a:lvl3pPr marL="816388" indent="0">
              <a:buNone/>
              <a:defRPr sz="1600" b="1"/>
            </a:lvl3pPr>
            <a:lvl4pPr marL="1224582" indent="0">
              <a:buNone/>
              <a:defRPr sz="1400" b="1"/>
            </a:lvl4pPr>
            <a:lvl5pPr marL="1632776" indent="0">
              <a:buNone/>
              <a:defRPr sz="1400" b="1"/>
            </a:lvl5pPr>
            <a:lvl6pPr marL="2040969" indent="0">
              <a:buNone/>
              <a:defRPr sz="1400" b="1"/>
            </a:lvl6pPr>
            <a:lvl7pPr marL="2449163" indent="0">
              <a:buNone/>
              <a:defRPr sz="1400" b="1"/>
            </a:lvl7pPr>
            <a:lvl8pPr marL="2857357" indent="0">
              <a:buNone/>
              <a:defRPr sz="1400" b="1"/>
            </a:lvl8pPr>
            <a:lvl9pPr marL="3265551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0313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8901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3768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1" y="204787"/>
            <a:ext cx="3008313" cy="871538"/>
          </a:xfrm>
          <a:prstGeom prst="rect">
            <a:avLst/>
          </a:prstGeom>
        </p:spPr>
        <p:txBody>
          <a:bodyPr lIns="91440" tIns="45720" rIns="91440" bIns="45720"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1" y="1076325"/>
            <a:ext cx="3008313" cy="3518298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>
              <a:buNone/>
              <a:defRPr sz="1300"/>
            </a:lvl1pPr>
            <a:lvl2pPr marL="408194" indent="0">
              <a:buNone/>
              <a:defRPr sz="1100"/>
            </a:lvl2pPr>
            <a:lvl3pPr marL="816388" indent="0">
              <a:buNone/>
              <a:defRPr sz="900"/>
            </a:lvl3pPr>
            <a:lvl4pPr marL="1224582" indent="0">
              <a:buNone/>
              <a:defRPr sz="800"/>
            </a:lvl4pPr>
            <a:lvl5pPr marL="1632776" indent="0">
              <a:buNone/>
              <a:defRPr sz="800"/>
            </a:lvl5pPr>
            <a:lvl6pPr marL="2040969" indent="0">
              <a:buNone/>
              <a:defRPr sz="800"/>
            </a:lvl6pPr>
            <a:lvl7pPr marL="2449163" indent="0">
              <a:buNone/>
              <a:defRPr sz="800"/>
            </a:lvl7pPr>
            <a:lvl8pPr marL="2857357" indent="0">
              <a:buNone/>
              <a:defRPr sz="800"/>
            </a:lvl8pPr>
            <a:lvl9pPr marL="3265551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601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lIns="91440" tIns="45720" rIns="91440" bIns="45720"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>
              <a:buNone/>
              <a:defRPr sz="2900"/>
            </a:lvl1pPr>
            <a:lvl2pPr marL="408194" indent="0">
              <a:buNone/>
              <a:defRPr sz="2500"/>
            </a:lvl2pPr>
            <a:lvl3pPr marL="816388" indent="0">
              <a:buNone/>
              <a:defRPr sz="2100"/>
            </a:lvl3pPr>
            <a:lvl4pPr marL="1224582" indent="0">
              <a:buNone/>
              <a:defRPr sz="1800"/>
            </a:lvl4pPr>
            <a:lvl5pPr marL="1632776" indent="0">
              <a:buNone/>
              <a:defRPr sz="1800"/>
            </a:lvl5pPr>
            <a:lvl6pPr marL="2040969" indent="0">
              <a:buNone/>
              <a:defRPr sz="1800"/>
            </a:lvl6pPr>
            <a:lvl7pPr marL="2449163" indent="0">
              <a:buNone/>
              <a:defRPr sz="1800"/>
            </a:lvl7pPr>
            <a:lvl8pPr marL="2857357" indent="0">
              <a:buNone/>
              <a:defRPr sz="1800"/>
            </a:lvl8pPr>
            <a:lvl9pPr marL="3265551" indent="0">
              <a:buNone/>
              <a:defRPr sz="18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>
              <a:buNone/>
              <a:defRPr sz="1300"/>
            </a:lvl1pPr>
            <a:lvl2pPr marL="408194" indent="0">
              <a:buNone/>
              <a:defRPr sz="1100"/>
            </a:lvl2pPr>
            <a:lvl3pPr marL="816388" indent="0">
              <a:buNone/>
              <a:defRPr sz="900"/>
            </a:lvl3pPr>
            <a:lvl4pPr marL="1224582" indent="0">
              <a:buNone/>
              <a:defRPr sz="800"/>
            </a:lvl4pPr>
            <a:lvl5pPr marL="1632776" indent="0">
              <a:buNone/>
              <a:defRPr sz="800"/>
            </a:lvl5pPr>
            <a:lvl6pPr marL="2040969" indent="0">
              <a:buNone/>
              <a:defRPr sz="800"/>
            </a:lvl6pPr>
            <a:lvl7pPr marL="2449163" indent="0">
              <a:buNone/>
              <a:defRPr sz="800"/>
            </a:lvl7pPr>
            <a:lvl8pPr marL="2857357" indent="0">
              <a:buNone/>
              <a:defRPr sz="800"/>
            </a:lvl8pPr>
            <a:lvl9pPr marL="3265551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0879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2"/>
            <a:ext cx="9144000" cy="590549"/>
          </a:xfrm>
          <a:prstGeom prst="rect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639" tIns="40819" rIns="81639" bIns="40819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349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hdr="0" ftr="0" dt="0"/>
  <p:txStyles>
    <p:titleStyle>
      <a:lvl1pPr algn="r" defTabSz="816388" rtl="0" eaLnBrk="1" latinLnBrk="0" hangingPunct="1">
        <a:spcBef>
          <a:spcPct val="0"/>
        </a:spcBef>
        <a:buNone/>
        <a:defRPr sz="2800" b="0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06146" indent="-306146" algn="l" defTabSz="816388" rtl="0" eaLnBrk="1" latinLnBrk="0" hangingPunct="1">
        <a:spcBef>
          <a:spcPct val="20000"/>
        </a:spcBef>
        <a:buClr>
          <a:srgbClr val="C41230"/>
        </a:buClr>
        <a:buSzPct val="135000"/>
        <a:buFont typeface="Wingdings" pitchFamily="2" charset="2"/>
        <a:buChar char="§"/>
        <a:defRPr sz="2700" b="0" i="0" kern="1200">
          <a:solidFill>
            <a:srgbClr val="000000"/>
          </a:solidFill>
          <a:latin typeface="Arial"/>
          <a:ea typeface="+mn-ea"/>
          <a:cs typeface="Arial"/>
        </a:defRPr>
      </a:lvl1pPr>
      <a:lvl2pPr marL="663315" indent="-255121" algn="l" defTabSz="816388" rtl="0" eaLnBrk="1" latinLnBrk="0" hangingPunct="1">
        <a:spcBef>
          <a:spcPct val="20000"/>
        </a:spcBef>
        <a:buFont typeface="Arial" pitchFamily="34" charset="0"/>
        <a:buChar char="–"/>
        <a:defRPr sz="2500" b="0" i="0" kern="1200">
          <a:solidFill>
            <a:srgbClr val="000000"/>
          </a:solidFill>
          <a:latin typeface="Arial"/>
          <a:ea typeface="+mn-ea"/>
          <a:cs typeface="Arial"/>
        </a:defRPr>
      </a:lvl2pPr>
      <a:lvl3pPr marL="1020485" indent="-204097" algn="l" defTabSz="816388" rtl="0" eaLnBrk="1" latinLnBrk="0" hangingPunct="1">
        <a:spcBef>
          <a:spcPct val="20000"/>
        </a:spcBef>
        <a:buFont typeface="Arial" pitchFamily="34" charset="0"/>
        <a:buChar char="•"/>
        <a:defRPr sz="2100" b="0" i="0" kern="1200">
          <a:solidFill>
            <a:srgbClr val="000000"/>
          </a:solidFill>
          <a:latin typeface="Arial"/>
          <a:ea typeface="+mn-ea"/>
          <a:cs typeface="Arial"/>
        </a:defRPr>
      </a:lvl3pPr>
      <a:lvl4pPr marL="1428679" indent="-204097" algn="l" defTabSz="816388" rtl="0" eaLnBrk="1" latinLnBrk="0" hangingPunct="1">
        <a:spcBef>
          <a:spcPct val="20000"/>
        </a:spcBef>
        <a:buFont typeface="Arial" pitchFamily="34" charset="0"/>
        <a:buChar char="–"/>
        <a:defRPr sz="1800" b="0" i="0" kern="1200">
          <a:solidFill>
            <a:srgbClr val="000000"/>
          </a:solidFill>
          <a:latin typeface="Arial"/>
          <a:ea typeface="+mn-ea"/>
          <a:cs typeface="Arial"/>
        </a:defRPr>
      </a:lvl4pPr>
      <a:lvl5pPr marL="1836873" indent="-204097" algn="l" defTabSz="816388" rtl="0" eaLnBrk="1" latinLnBrk="0" hangingPunct="1">
        <a:spcBef>
          <a:spcPct val="20000"/>
        </a:spcBef>
        <a:buFont typeface="Arial" pitchFamily="34" charset="0"/>
        <a:buChar char="»"/>
        <a:defRPr sz="1800" b="0" i="0" kern="1200">
          <a:solidFill>
            <a:srgbClr val="000000"/>
          </a:solidFill>
          <a:latin typeface="Arial"/>
          <a:ea typeface="+mn-ea"/>
          <a:cs typeface="Arial"/>
        </a:defRPr>
      </a:lvl5pPr>
      <a:lvl6pPr marL="2245066" indent="-204097" algn="l" defTabSz="81638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3260" indent="-204097" algn="l" defTabSz="81638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454" indent="-204097" algn="l" defTabSz="81638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648" indent="-204097" algn="l" defTabSz="81638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38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94" algn="l" defTabSz="81638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388" algn="l" defTabSz="81638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582" algn="l" defTabSz="81638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776" algn="l" defTabSz="81638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969" algn="l" defTabSz="81638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9163" algn="l" defTabSz="81638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57" algn="l" defTabSz="81638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551" algn="l" defTabSz="81638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17206" y="1087725"/>
            <a:ext cx="9058275" cy="1407825"/>
          </a:xfrm>
        </p:spPr>
        <p:txBody>
          <a:bodyPr/>
          <a:lstStyle/>
          <a:p>
            <a:pPr algn="ctr"/>
            <a:r>
              <a:rPr lang="en-US" sz="4000" dirty="0"/>
              <a:t>TSO™</a:t>
            </a:r>
          </a:p>
          <a:p>
            <a:pPr algn="ctr"/>
            <a:r>
              <a:rPr lang="en-US" sz="4000" dirty="0"/>
              <a:t>(Transition to Sustainable Operations)</a:t>
            </a:r>
          </a:p>
        </p:txBody>
      </p:sp>
      <p:sp>
        <p:nvSpPr>
          <p:cNvPr id="5" name="Subtitle 10"/>
          <p:cNvSpPr txBox="1">
            <a:spLocks/>
          </p:cNvSpPr>
          <p:nvPr/>
        </p:nvSpPr>
        <p:spPr>
          <a:xfrm>
            <a:off x="3325091" y="4666094"/>
            <a:ext cx="5259948" cy="409575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 algn="r" defTabSz="816388" rtl="0" eaLnBrk="1" latinLnBrk="0" hangingPunct="1">
              <a:spcBef>
                <a:spcPct val="20000"/>
              </a:spcBef>
              <a:buClr>
                <a:srgbClr val="C41230"/>
              </a:buClr>
              <a:buSzPct val="135000"/>
              <a:buFont typeface="Wingdings" pitchFamily="2" charset="2"/>
              <a:buNone/>
              <a:defRPr sz="27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08194" indent="0" algn="ctr" defTabSz="816388" rtl="0" eaLnBrk="1" latinLnBrk="0" hangingPunct="1">
              <a:spcBef>
                <a:spcPct val="20000"/>
              </a:spcBef>
              <a:buFont typeface="Arial" pitchFamily="34" charset="0"/>
              <a:buNone/>
              <a:defRPr sz="25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16388" indent="0" algn="ctr" defTabSz="816388" rtl="0" eaLnBrk="1" latinLnBrk="0" hangingPunct="1">
              <a:spcBef>
                <a:spcPct val="20000"/>
              </a:spcBef>
              <a:buFont typeface="Arial" pitchFamily="34" charset="0"/>
              <a:buNone/>
              <a:defRPr sz="21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24582" indent="0" algn="ctr" defTabSz="816388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32776" indent="0" algn="ctr" defTabSz="816388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040969" indent="0" algn="ctr" defTabSz="816388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449163" indent="0" algn="ctr" defTabSz="816388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857357" indent="0" algn="ctr" defTabSz="816388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265551" indent="0" algn="ctr" defTabSz="816388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September 21, 2016</a:t>
            </a:r>
          </a:p>
        </p:txBody>
      </p:sp>
      <p:pic>
        <p:nvPicPr>
          <p:cNvPr id="6" name="Picture 5"/>
          <p:cNvPicPr preferRelativeResize="0">
            <a:picLocks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19800" y="3851391"/>
            <a:ext cx="2926081" cy="443838"/>
          </a:xfrm>
          <a:prstGeom prst="rect">
            <a:avLst/>
          </a:prstGeom>
        </p:spPr>
      </p:pic>
      <p:pic>
        <p:nvPicPr>
          <p:cNvPr id="7" name="Picture 6"/>
          <p:cNvPicPr preferRelativeResize="0">
            <a:picLocks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3791497"/>
            <a:ext cx="1216950" cy="56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991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59988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COBIE: CMMS / IWMS Comprehensive Solution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8702211" cy="572329"/>
          </a:xfrm>
        </p:spPr>
        <p:txBody>
          <a:bodyPr/>
          <a:lstStyle/>
          <a:p>
            <a:r>
              <a:rPr lang="en-US" dirty="0"/>
              <a:t>TSO™ Example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2799" y="1130501"/>
            <a:ext cx="4978402" cy="3461802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82799" y="895350"/>
            <a:ext cx="4851401" cy="3505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>
          <a:xfrm>
            <a:off x="8519331" y="4784530"/>
            <a:ext cx="182880" cy="1828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47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8702211" cy="572329"/>
          </a:xfrm>
        </p:spPr>
        <p:txBody>
          <a:bodyPr/>
          <a:lstStyle/>
          <a:p>
            <a:r>
              <a:rPr lang="en-US" dirty="0"/>
              <a:t>The Take Away!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95350"/>
            <a:ext cx="8686800" cy="3429000"/>
          </a:xfrm>
        </p:spPr>
        <p:txBody>
          <a:bodyPr/>
          <a:lstStyle/>
          <a:p>
            <a:r>
              <a:rPr lang="en-US" sz="2200" dirty="0">
                <a:solidFill>
                  <a:schemeClr val="tx1"/>
                </a:solidFill>
              </a:rPr>
              <a:t>Planning for “sustainable operations” begins at design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It’s never too early to involve operations</a:t>
            </a:r>
          </a:p>
          <a:p>
            <a:r>
              <a:rPr lang="en-US" sz="2200" dirty="0">
                <a:solidFill>
                  <a:schemeClr val="tx1"/>
                </a:solidFill>
              </a:rPr>
              <a:t>Think on how all things under the “People, Process, and Technology” categories are intertwined.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An adjustment (or plan) in one affects the others</a:t>
            </a:r>
          </a:p>
          <a:p>
            <a:r>
              <a:rPr lang="en-US" sz="2200" dirty="0">
                <a:solidFill>
                  <a:schemeClr val="tx1"/>
                </a:solidFill>
              </a:rPr>
              <a:t>Consider the data, training, and planning for all of the construction turnover handoffs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Consider how the small handoffs roll up to the bigger plan</a:t>
            </a:r>
          </a:p>
          <a:p>
            <a:endParaRPr lang="en-US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Oval 3"/>
          <p:cNvSpPr/>
          <p:nvPr/>
        </p:nvSpPr>
        <p:spPr>
          <a:xfrm>
            <a:off x="8153400" y="4784530"/>
            <a:ext cx="182880" cy="18288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519331" y="4784530"/>
            <a:ext cx="182880" cy="1828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370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8702211" cy="572329"/>
          </a:xfrm>
        </p:spPr>
        <p:txBody>
          <a:bodyPr/>
          <a:lstStyle/>
          <a:p>
            <a:r>
              <a:rPr lang="en-US" dirty="0"/>
              <a:t>Discussions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600200" y="597154"/>
            <a:ext cx="5990731" cy="3796723"/>
            <a:chOff x="1828799" y="680027"/>
            <a:chExt cx="5609732" cy="3568123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828800" y="680027"/>
              <a:ext cx="5609731" cy="1967923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828799" y="2647950"/>
              <a:ext cx="5609731" cy="1600200"/>
            </a:xfrm>
            <a:prstGeom prst="rect">
              <a:avLst/>
            </a:prstGeom>
          </p:spPr>
        </p:pic>
      </p:grpSp>
      <p:sp>
        <p:nvSpPr>
          <p:cNvPr id="6" name="TextBox 5"/>
          <p:cNvSpPr txBox="1"/>
          <p:nvPr/>
        </p:nvSpPr>
        <p:spPr>
          <a:xfrm>
            <a:off x="3618374" y="1501021"/>
            <a:ext cx="1954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cap="all" dirty="0">
                <a:solidFill>
                  <a:schemeClr val="bg1"/>
                </a:solidFill>
              </a:rPr>
              <a:t>Discussions</a:t>
            </a:r>
          </a:p>
        </p:txBody>
      </p:sp>
      <p:sp>
        <p:nvSpPr>
          <p:cNvPr id="7" name="Oval 6"/>
          <p:cNvSpPr/>
          <p:nvPr/>
        </p:nvSpPr>
        <p:spPr>
          <a:xfrm>
            <a:off x="8153400" y="4784530"/>
            <a:ext cx="182880" cy="18288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8519331" y="4784530"/>
            <a:ext cx="182880" cy="1828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013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1551"/>
            <a:ext cx="8001000" cy="3505199"/>
          </a:xfrm>
        </p:spPr>
        <p:txBody>
          <a:bodyPr/>
          <a:lstStyle/>
          <a:p>
            <a:pPr fontAlgn="ctr">
              <a:spcBef>
                <a:spcPts val="480"/>
              </a:spcBef>
              <a:spcAft>
                <a:spcPts val="550"/>
              </a:spcAft>
            </a:pPr>
            <a:r>
              <a:rPr lang="en-US" sz="2200" dirty="0"/>
              <a:t>Industry - Fragmented by Nature </a:t>
            </a:r>
          </a:p>
          <a:p>
            <a:pPr fontAlgn="ctr">
              <a:spcBef>
                <a:spcPts val="480"/>
              </a:spcBef>
              <a:spcAft>
                <a:spcPts val="550"/>
              </a:spcAft>
            </a:pPr>
            <a:r>
              <a:rPr lang="en-US" sz="2200" dirty="0"/>
              <a:t>Fragmentation - Project Turnover Challenges</a:t>
            </a:r>
          </a:p>
          <a:p>
            <a:pPr fontAlgn="ctr">
              <a:spcBef>
                <a:spcPts val="480"/>
              </a:spcBef>
              <a:spcAft>
                <a:spcPts val="550"/>
              </a:spcAft>
            </a:pPr>
            <a:r>
              <a:rPr lang="en-US" sz="2200" dirty="0"/>
              <a:t>TSO™ (Transition to Sustainable Operations)</a:t>
            </a:r>
          </a:p>
          <a:p>
            <a:pPr fontAlgn="ctr">
              <a:spcBef>
                <a:spcPts val="480"/>
              </a:spcBef>
              <a:spcAft>
                <a:spcPts val="550"/>
              </a:spcAft>
            </a:pPr>
            <a:r>
              <a:rPr lang="en-US" sz="2200" dirty="0"/>
              <a:t>TSO™ Social Security Administration Example</a:t>
            </a:r>
          </a:p>
          <a:p>
            <a:pPr fontAlgn="ctr">
              <a:spcBef>
                <a:spcPts val="480"/>
              </a:spcBef>
              <a:spcAft>
                <a:spcPts val="550"/>
              </a:spcAft>
            </a:pPr>
            <a:r>
              <a:rPr lang="en-US" sz="2200" dirty="0"/>
              <a:t>The Take Away</a:t>
            </a:r>
          </a:p>
          <a:p>
            <a:pPr fontAlgn="ctr">
              <a:spcBef>
                <a:spcPts val="480"/>
              </a:spcBef>
              <a:spcAft>
                <a:spcPts val="550"/>
              </a:spcAft>
            </a:pPr>
            <a:r>
              <a:rPr lang="en-US" sz="2200" dirty="0"/>
              <a:t>Discussions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05600" y="2748636"/>
            <a:ext cx="2438400" cy="1804313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8153400" y="4784530"/>
            <a:ext cx="182880" cy="18288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497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8702211" cy="572329"/>
          </a:xfrm>
        </p:spPr>
        <p:txBody>
          <a:bodyPr/>
          <a:lstStyle/>
          <a:p>
            <a:r>
              <a:rPr lang="en-US" dirty="0"/>
              <a:t>Industry – Fragmented by Nature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1551"/>
            <a:ext cx="8534400" cy="3200401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>
                <a:latin typeface="+mn-lt"/>
              </a:rPr>
              <a:t>The Continuum of…</a:t>
            </a:r>
          </a:p>
          <a:p>
            <a:pPr lvl="5"/>
            <a:r>
              <a:rPr lang="en-US" sz="2200" dirty="0"/>
              <a:t>Design</a:t>
            </a:r>
          </a:p>
          <a:p>
            <a:pPr lvl="5"/>
            <a:r>
              <a:rPr lang="en-US" sz="2200" dirty="0"/>
              <a:t>Build / Construct</a:t>
            </a:r>
          </a:p>
          <a:p>
            <a:pPr lvl="5"/>
            <a:r>
              <a:rPr lang="en-US" sz="2200" dirty="0"/>
              <a:t>Operate</a:t>
            </a:r>
          </a:p>
          <a:p>
            <a:pPr marL="0" indent="0">
              <a:buNone/>
            </a:pPr>
            <a:r>
              <a:rPr lang="en-US" sz="2200" dirty="0">
                <a:latin typeface="+mn-lt"/>
              </a:rPr>
              <a:t>			                  …is fragmented.</a:t>
            </a:r>
          </a:p>
        </p:txBody>
      </p:sp>
      <p:sp>
        <p:nvSpPr>
          <p:cNvPr id="4" name="Oval 3"/>
          <p:cNvSpPr/>
          <p:nvPr/>
        </p:nvSpPr>
        <p:spPr>
          <a:xfrm>
            <a:off x="8153400" y="4784530"/>
            <a:ext cx="182880" cy="18288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055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8702211" cy="572329"/>
          </a:xfrm>
        </p:spPr>
        <p:txBody>
          <a:bodyPr/>
          <a:lstStyle/>
          <a:p>
            <a:r>
              <a:rPr lang="en-US" dirty="0"/>
              <a:t>Industry – Fragmented by Nature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1551"/>
            <a:ext cx="8534400" cy="3200401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/>
              <a:t>Why is the continuum fragmented?</a:t>
            </a:r>
          </a:p>
          <a:p>
            <a:pPr lvl="0"/>
            <a:r>
              <a:rPr lang="en-US" sz="2200" dirty="0"/>
              <a:t>Procurement processes drive silos</a:t>
            </a:r>
          </a:p>
          <a:p>
            <a:pPr lvl="0"/>
            <a:r>
              <a:rPr lang="en-US" sz="2200" dirty="0"/>
              <a:t>Design / Build / </a:t>
            </a:r>
            <a:r>
              <a:rPr lang="en-US" sz="2200" dirty="0" err="1"/>
              <a:t>Cx</a:t>
            </a:r>
            <a:r>
              <a:rPr lang="en-US" sz="2200" dirty="0"/>
              <a:t> have “exit oriented” mentality</a:t>
            </a:r>
          </a:p>
          <a:p>
            <a:pPr lvl="0"/>
            <a:r>
              <a:rPr lang="en-US" sz="2200" dirty="0"/>
              <a:t>Owner rarely includes operations in design/plan activities</a:t>
            </a:r>
          </a:p>
        </p:txBody>
      </p:sp>
      <p:sp>
        <p:nvSpPr>
          <p:cNvPr id="4" name="Oval 3"/>
          <p:cNvSpPr/>
          <p:nvPr/>
        </p:nvSpPr>
        <p:spPr>
          <a:xfrm>
            <a:off x="8153400" y="4784530"/>
            <a:ext cx="182880" cy="18288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40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8702211" cy="572329"/>
          </a:xfrm>
        </p:spPr>
        <p:txBody>
          <a:bodyPr/>
          <a:lstStyle/>
          <a:p>
            <a:r>
              <a:rPr lang="en-US" dirty="0"/>
              <a:t>Fragmentation – Project Turnover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1551"/>
            <a:ext cx="8534400" cy="3200401"/>
          </a:xfrm>
        </p:spPr>
        <p:txBody>
          <a:bodyPr/>
          <a:lstStyle/>
          <a:p>
            <a:r>
              <a:rPr lang="en-US" sz="2200" dirty="0"/>
              <a:t>Underprepared operations team</a:t>
            </a:r>
          </a:p>
          <a:p>
            <a:r>
              <a:rPr lang="en-US" sz="2200" dirty="0">
                <a:solidFill>
                  <a:schemeClr val="tx1"/>
                </a:solidFill>
              </a:rPr>
              <a:t>Undertrained operations staff on specialized systems</a:t>
            </a:r>
          </a:p>
          <a:p>
            <a:r>
              <a:rPr lang="en-US" sz="2200" dirty="0">
                <a:solidFill>
                  <a:schemeClr val="tx1"/>
                </a:solidFill>
              </a:rPr>
              <a:t>Underdeveloped SOP’s, MOP’s, EOP’s</a:t>
            </a:r>
          </a:p>
          <a:p>
            <a:r>
              <a:rPr lang="en-US" sz="2200" dirty="0">
                <a:solidFill>
                  <a:schemeClr val="tx1"/>
                </a:solidFill>
              </a:rPr>
              <a:t>Unorganized construction data transfer</a:t>
            </a:r>
          </a:p>
          <a:p>
            <a:r>
              <a:rPr lang="en-US" sz="2200" dirty="0">
                <a:solidFill>
                  <a:schemeClr val="tx1"/>
                </a:solidFill>
              </a:rPr>
              <a:t>Unplanned operations budget overruns</a:t>
            </a:r>
          </a:p>
          <a:p>
            <a:r>
              <a:rPr lang="en-US" sz="2200" dirty="0">
                <a:solidFill>
                  <a:schemeClr val="tx1"/>
                </a:solidFill>
              </a:rPr>
              <a:t>Unprepared for occupancy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8519331" y="4784530"/>
            <a:ext cx="182880" cy="1828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328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20930" y="2044564"/>
            <a:ext cx="3770670" cy="227929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2400" y="1428257"/>
            <a:ext cx="3200400" cy="492443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2600" dirty="0">
                <a:solidFill>
                  <a:srgbClr val="898989"/>
                </a:solidFill>
                <a:latin typeface="Arial"/>
                <a:cs typeface="Arial"/>
              </a:rPr>
              <a:t>Construction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1428257"/>
            <a:ext cx="3200400" cy="0"/>
          </a:xfrm>
          <a:prstGeom prst="line">
            <a:avLst/>
          </a:prstGeom>
          <a:ln>
            <a:solidFill>
              <a:srgbClr val="89898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429000" y="1428258"/>
            <a:ext cx="1447800" cy="1"/>
          </a:xfrm>
          <a:prstGeom prst="line">
            <a:avLst/>
          </a:prstGeom>
          <a:ln>
            <a:solidFill>
              <a:srgbClr val="6295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4953000" y="1428258"/>
            <a:ext cx="4073402" cy="1"/>
          </a:xfrm>
          <a:prstGeom prst="line">
            <a:avLst/>
          </a:prstGeom>
          <a:ln>
            <a:solidFill>
              <a:srgbClr val="A1081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52400" y="1274780"/>
            <a:ext cx="0" cy="348211"/>
          </a:xfrm>
          <a:prstGeom prst="line">
            <a:avLst/>
          </a:prstGeom>
          <a:ln>
            <a:solidFill>
              <a:srgbClr val="89898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352800" y="1274780"/>
            <a:ext cx="0" cy="348211"/>
          </a:xfrm>
          <a:prstGeom prst="line">
            <a:avLst/>
          </a:prstGeom>
          <a:ln>
            <a:solidFill>
              <a:srgbClr val="89898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429000" y="1274780"/>
            <a:ext cx="0" cy="348211"/>
          </a:xfrm>
          <a:prstGeom prst="line">
            <a:avLst/>
          </a:prstGeom>
          <a:ln>
            <a:solidFill>
              <a:srgbClr val="6295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953000" y="1275858"/>
            <a:ext cx="0" cy="348211"/>
          </a:xfrm>
          <a:prstGeom prst="line">
            <a:avLst/>
          </a:prstGeom>
          <a:ln>
            <a:solidFill>
              <a:srgbClr val="A1081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026402" y="1274780"/>
            <a:ext cx="0" cy="348211"/>
          </a:xfrm>
          <a:prstGeom prst="line">
            <a:avLst/>
          </a:prstGeom>
          <a:ln>
            <a:solidFill>
              <a:srgbClr val="A1081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220930" y="1428258"/>
            <a:ext cx="3770670" cy="492443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2600" dirty="0">
                <a:solidFill>
                  <a:srgbClr val="A10814"/>
                </a:solidFill>
                <a:latin typeface="Arial"/>
                <a:cs typeface="Arial"/>
              </a:rPr>
              <a:t>Sustainable Operations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19500" y="1428261"/>
            <a:ext cx="1143000" cy="353943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700" dirty="0">
                <a:solidFill>
                  <a:srgbClr val="6295FF"/>
                </a:solidFill>
                <a:latin typeface="Arial"/>
                <a:cs typeface="Arial"/>
              </a:rPr>
              <a:t>Transition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876800" y="1274780"/>
            <a:ext cx="0" cy="348211"/>
          </a:xfrm>
          <a:prstGeom prst="line">
            <a:avLst/>
          </a:prstGeom>
          <a:ln>
            <a:solidFill>
              <a:srgbClr val="6295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271683" y="1985554"/>
            <a:ext cx="1752600" cy="492443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2600" dirty="0"/>
              <a:t>((((Gap))))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7724" y="2044681"/>
            <a:ext cx="3039558" cy="2279669"/>
          </a:xfrm>
          <a:prstGeom prst="rect">
            <a:avLst/>
          </a:prstGeom>
        </p:spPr>
      </p:pic>
      <p:sp>
        <p:nvSpPr>
          <p:cNvPr id="28" name="Title 1"/>
          <p:cNvSpPr txBox="1">
            <a:spLocks/>
          </p:cNvSpPr>
          <p:nvPr/>
        </p:nvSpPr>
        <p:spPr>
          <a:xfrm>
            <a:off x="0" y="2"/>
            <a:ext cx="8702211" cy="572329"/>
          </a:xfrm>
          <a:prstGeom prst="rect">
            <a:avLst/>
          </a:prstGeom>
        </p:spPr>
        <p:txBody>
          <a:bodyPr/>
          <a:lstStyle>
            <a:lvl1pPr algn="r" defTabSz="816388" rtl="0" eaLnBrk="1" latinLnBrk="0" hangingPunct="1">
              <a:spcBef>
                <a:spcPct val="0"/>
              </a:spcBef>
              <a:buNone/>
              <a:defRPr sz="2800" b="0" i="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/>
              <a:t>TSO™ (Transition to Sustainable Operations)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71683" y="2647950"/>
            <a:ext cx="190991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People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Process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Technology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Construction Data</a:t>
            </a:r>
          </a:p>
        </p:txBody>
      </p:sp>
      <p:sp>
        <p:nvSpPr>
          <p:cNvPr id="20" name="Oval 19"/>
          <p:cNvSpPr/>
          <p:nvPr/>
        </p:nvSpPr>
        <p:spPr>
          <a:xfrm>
            <a:off x="8519331" y="4784530"/>
            <a:ext cx="182880" cy="1828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306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8702211" cy="572329"/>
          </a:xfrm>
        </p:spPr>
        <p:txBody>
          <a:bodyPr/>
          <a:lstStyle/>
          <a:p>
            <a:r>
              <a:rPr lang="en-US" dirty="0"/>
              <a:t>TSO™ (Transition to Sustainable Operations)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42950"/>
            <a:ext cx="8534400" cy="3733800"/>
          </a:xfrm>
        </p:spPr>
        <p:txBody>
          <a:bodyPr/>
          <a:lstStyle/>
          <a:p>
            <a:r>
              <a:rPr lang="en-US" sz="2200" dirty="0">
                <a:solidFill>
                  <a:schemeClr val="tx1"/>
                </a:solidFill>
              </a:rPr>
              <a:t>TSO™ was developed and trademarked by McKinstry in 2003</a:t>
            </a:r>
          </a:p>
          <a:p>
            <a:r>
              <a:rPr lang="en-US" sz="2200" dirty="0">
                <a:solidFill>
                  <a:schemeClr val="tx1"/>
                </a:solidFill>
              </a:rPr>
              <a:t>Recognizing the fragmentation, developed solution sets</a:t>
            </a:r>
          </a:p>
          <a:p>
            <a:r>
              <a:rPr lang="en-US" sz="2200" dirty="0">
                <a:solidFill>
                  <a:schemeClr val="tx1"/>
                </a:solidFill>
              </a:rPr>
              <a:t>It’s not just a construction O&amp;M data turnover; it’s a  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“People, Process, Technology” framework.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People (staff, vendors/contractors, occupants)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Process (SOP’s, MOP’s, EOP’s)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Technology (BAS, CMMS, IWMS, Metrics Reporting, etc.) </a:t>
            </a:r>
          </a:p>
          <a:p>
            <a:pPr marL="0" indent="0">
              <a:buNone/>
            </a:pPr>
            <a:endParaRPr lang="en-US" sz="2200" i="1" dirty="0">
              <a:solidFill>
                <a:schemeClr val="bg1">
                  <a:lumMod val="75000"/>
                </a:schemeClr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66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153400" y="4784530"/>
            <a:ext cx="182880" cy="18288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915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8702211" cy="572329"/>
          </a:xfrm>
        </p:spPr>
        <p:txBody>
          <a:bodyPr/>
          <a:lstStyle/>
          <a:p>
            <a:r>
              <a:rPr lang="en-US" dirty="0"/>
              <a:t>TSO™ (Transition to Sustainable Operations)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605514"/>
            <a:ext cx="4914001" cy="379867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410200" y="1047750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Where is TSO™ in the “new product adoption” curve?</a:t>
            </a:r>
          </a:p>
        </p:txBody>
      </p:sp>
      <p:sp>
        <p:nvSpPr>
          <p:cNvPr id="5" name="Oval 4"/>
          <p:cNvSpPr/>
          <p:nvPr/>
        </p:nvSpPr>
        <p:spPr>
          <a:xfrm>
            <a:off x="8153400" y="4784530"/>
            <a:ext cx="182880" cy="18288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294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8702211" cy="572329"/>
          </a:xfrm>
        </p:spPr>
        <p:txBody>
          <a:bodyPr/>
          <a:lstStyle/>
          <a:p>
            <a:r>
              <a:rPr lang="en-US" dirty="0"/>
              <a:t>TSO™ Example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72533" y="1581151"/>
            <a:ext cx="4643967" cy="28956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24x7x365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Tier 4 Data Center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250,000+ SF Building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100,000 SF of White Space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10 Megawatt Floor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1 Megawatt Solar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2533" y="742950"/>
            <a:ext cx="42756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A6192E"/>
                </a:solidFill>
              </a:rPr>
              <a:t>Confidential Public Facility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91357" y="895350"/>
            <a:ext cx="4047727" cy="17526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93814" y="2724150"/>
            <a:ext cx="4062475" cy="1752600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>
          <a:xfrm>
            <a:off x="8519331" y="4784530"/>
            <a:ext cx="182880" cy="1828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853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CC4DEDC25E3C4395E8E07453D6194B" ma:contentTypeVersion="1" ma:contentTypeDescription="Create a new document." ma:contentTypeScope="" ma:versionID="78f9b578b660f3b619f258554d4c7ad0">
  <xsd:schema xmlns:xsd="http://www.w3.org/2001/XMLSchema" xmlns:xs="http://www.w3.org/2001/XMLSchema" xmlns:p="http://schemas.microsoft.com/office/2006/metadata/properties" xmlns:ns3="b6f6c8db-375f-4817-bf93-d98129fb3365" targetNamespace="http://schemas.microsoft.com/office/2006/metadata/properties" ma:root="true" ma:fieldsID="c1ccd90551071f52447eef06569a826f" ns3:_="">
    <xsd:import namespace="b6f6c8db-375f-4817-bf93-d98129fb3365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f6c8db-375f-4817-bf93-d98129fb336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D1FC49-9555-4CAB-9FC3-5B2F7C186B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f6c8db-375f-4817-bf93-d98129fb33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36392</TotalTime>
  <Words>312</Words>
  <Application>Microsoft Office PowerPoint</Application>
  <PresentationFormat>On-screen Show (16:9)</PresentationFormat>
  <Paragraphs>75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Office Theme</vt:lpstr>
      <vt:lpstr>PowerPoint Presentation</vt:lpstr>
      <vt:lpstr>Agenda</vt:lpstr>
      <vt:lpstr>Industry – Fragmented by Nature</vt:lpstr>
      <vt:lpstr>Industry – Fragmented by Nature</vt:lpstr>
      <vt:lpstr>Fragmentation – Project Turnover Challenges</vt:lpstr>
      <vt:lpstr>PowerPoint Presentation</vt:lpstr>
      <vt:lpstr>TSO™ (Transition to Sustainable Operations)</vt:lpstr>
      <vt:lpstr>TSO™ (Transition to Sustainable Operations)</vt:lpstr>
      <vt:lpstr>TSO™ Example</vt:lpstr>
      <vt:lpstr>TSO™ Example</vt:lpstr>
      <vt:lpstr>The Take Away!</vt:lpstr>
      <vt:lpstr>Discussions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 Cullen</dc:creator>
  <cp:lastModifiedBy>Travis Millhollin</cp:lastModifiedBy>
  <cp:revision>1338</cp:revision>
  <cp:lastPrinted>2015-08-30T16:20:15Z</cp:lastPrinted>
  <dcterms:created xsi:type="dcterms:W3CDTF">2012-11-20T15:14:37Z</dcterms:created>
  <dcterms:modified xsi:type="dcterms:W3CDTF">2016-09-26T20:35:42Z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0x01010082CC4DEDC25E3C4395E8E07453D6194B</vt:lpwstr>
  </property>
</Properties>
</file>