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3" r:id="rId2"/>
  </p:sldMasterIdLst>
  <p:notesMasterIdLst>
    <p:notesMasterId r:id="rId10"/>
  </p:notesMasterIdLst>
  <p:handoutMasterIdLst>
    <p:handoutMasterId r:id="rId11"/>
  </p:handoutMasterIdLst>
  <p:sldIdLst>
    <p:sldId id="258" r:id="rId3"/>
    <p:sldId id="386" r:id="rId4"/>
    <p:sldId id="387" r:id="rId5"/>
    <p:sldId id="388" r:id="rId6"/>
    <p:sldId id="389" r:id="rId7"/>
    <p:sldId id="392" r:id="rId8"/>
    <p:sldId id="391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69548" autoAdjust="0"/>
  </p:normalViewPr>
  <p:slideViewPr>
    <p:cSldViewPr>
      <p:cViewPr varScale="1">
        <p:scale>
          <a:sx n="44" d="100"/>
          <a:sy n="44" d="100"/>
        </p:scale>
        <p:origin x="19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70400-832A-459B-BB20-826ED981DEA3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FED5A-3DD4-4131-8933-F4A72CDC8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846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568F10-AB22-431A-9C33-4418C255F22B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41D6693-963F-40FB-B403-776573BFD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57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of the best medical schools in the world</a:t>
            </a:r>
          </a:p>
          <a:p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Operating expenses and research budget for fiscal year 2014-15 is $6.4 billion</a:t>
            </a:r>
          </a:p>
          <a:p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 20 million gross square footage of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 520 buildings owned and 175 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Capital Planning &amp; Development (CPD) has approx. $1B in projects underway at a given time</a:t>
            </a:r>
          </a:p>
        </p:txBody>
      </p:sp>
    </p:spTree>
    <p:extLst>
      <p:ext uri="{BB962C8B-B14F-4D97-AF65-F5344CB8AC3E}">
        <p14:creationId xmlns:p14="http://schemas.microsoft.com/office/powerpoint/2010/main" val="184963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BlueBeam</a:t>
            </a: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Digital document review and collaboration - Design &amp; </a:t>
            </a: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Const</a:t>
            </a:r>
            <a:endParaRPr lang="en-US" sz="1200" b="1" dirty="0">
              <a:solidFill>
                <a:srgbClr val="FFC000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Submittal Exchange document management &amp; collaboration  -  Design &amp; </a:t>
            </a: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Const</a:t>
            </a:r>
            <a:endParaRPr lang="en-US" sz="1200" b="1" dirty="0">
              <a:solidFill>
                <a:srgbClr val="FFC000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BIM-FM formatting building asset data  for import  UW CMMS system (</a:t>
            </a: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COBie</a:t>
            </a: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New UW O&amp;M data specification 01 78 23 (including new UW </a:t>
            </a: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eO&amp;M</a:t>
            </a: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framework)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New UW Demonstration Specification 01 79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New </a:t>
            </a: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Cx</a:t>
            </a: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specification Fire + Life Safety + </a:t>
            </a: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Cx</a:t>
            </a: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 01 91 00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New UW </a:t>
            </a: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BECx</a:t>
            </a: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specification 01 91 19 (building envelope </a:t>
            </a: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Cx</a:t>
            </a: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per NIBS)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Related Div. One specification coordination &amp;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Project Charter – purpose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CPO – CE/CO monthly “</a:t>
            </a:r>
            <a:r>
              <a:rPr lang="en-US" sz="12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facetime</a:t>
            </a: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”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Issues Tracking Log -  collaborative &amp; web-based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Conduct Transition Meetings – stakeholder sessions from SC to 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Post-Construction Conference – including learning data base &amp;  tracking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Transition Best Practices - CM/PM procedure roadmap to optimize T2O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Duty to Repair – CM is first point contact through 1st year w/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Operations Director role to lead Training &amp; Development for all CMs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OPS GAP :: AEC team provides occupant, operations, and performance manuals including staffing requirements &amp; framework (pulled from Asset Matrix Info)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2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is minimized and value added because project teams ensure and deliver sustained occupant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prepare and set expectations about the information exchange and transition to occupancy, operations and maintenance - prioritized at the get go, championed throughout the process.</a:t>
            </a:r>
          </a:p>
          <a:p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teams prepare specific comprehensive transition execution plans that clearly identify data and deliverable requirements and coordinate them across member workflows - Architect, Engineer, Contract, and Subcontract</a:t>
            </a:r>
          </a:p>
          <a:p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efficient and data-driven maintenance outcomes  are achieved - the needed data in the right format </a:t>
            </a:r>
          </a:p>
          <a:p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T2O is part of what we do, its our work – project teams become “</a:t>
            </a:r>
            <a:r>
              <a:rPr lang="en-US" sz="12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Service Practitioners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 new term contracts to fill gaps – transition service contracts, extended O+M, SOP/MOP/EOP, enhanced </a:t>
            </a:r>
            <a:r>
              <a:rPr lang="en-US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based on need</a:t>
            </a:r>
          </a:p>
          <a:p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185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ＭＳ Ｐゴシック" pitchFamily="-112" charset="-128"/>
            </a:endParaRPr>
          </a:p>
        </p:txBody>
      </p:sp>
      <p:pic>
        <p:nvPicPr>
          <p:cNvPr id="5" name="Picture 7" descr="UW.Signature_le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0188"/>
            <a:ext cx="3578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9E318CE-A11E-4D2D-AB1E-57B471DAD742}" type="slidenum">
              <a:rPr lang="en-US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031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2F8590-54FD-4020-A516-73B86B30492E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57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8108078-29F6-4E9F-99D2-BC6AFB7790E2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9920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08" y="0"/>
            <a:ext cx="856129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68007" y="1453646"/>
            <a:ext cx="4235824" cy="490321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3478" y="1453646"/>
            <a:ext cx="4235824" cy="4903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-2286000" y="4416425"/>
            <a:ext cx="1905000" cy="4572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-3136900" y="3273425"/>
            <a:ext cx="2894012" cy="457200"/>
          </a:xfrm>
          <a:prstGeom prst="rect">
            <a:avLst/>
          </a:prstGeom>
        </p:spPr>
        <p:txBody>
          <a:bodyPr lIns="57150" tIns="28575" rIns="57150" bIns="28575"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76725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84567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5198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467600" y="639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Knockout 47 Bantamweight" pitchFamily="50" charset="0"/>
              </a:rPr>
              <a:t>OUGL WG-05 | 10.12.11</a:t>
            </a:r>
          </a:p>
        </p:txBody>
      </p:sp>
    </p:spTree>
    <p:extLst>
      <p:ext uri="{BB962C8B-B14F-4D97-AF65-F5344CB8AC3E}">
        <p14:creationId xmlns:p14="http://schemas.microsoft.com/office/powerpoint/2010/main" val="337096465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467600" y="639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Knockout 47 Bantamweight" pitchFamily="50" charset="0"/>
              </a:rPr>
              <a:t>OUGL WG-05 | 10.12.11</a:t>
            </a:r>
          </a:p>
        </p:txBody>
      </p:sp>
    </p:spTree>
    <p:extLst>
      <p:ext uri="{BB962C8B-B14F-4D97-AF65-F5344CB8AC3E}">
        <p14:creationId xmlns:p14="http://schemas.microsoft.com/office/powerpoint/2010/main" val="323309862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467600" y="639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Knockout 47 Bantamweight" pitchFamily="50" charset="0"/>
              </a:rPr>
              <a:t>OUGL WG-05 | 10.12.11</a:t>
            </a:r>
          </a:p>
        </p:txBody>
      </p:sp>
    </p:spTree>
    <p:extLst>
      <p:ext uri="{BB962C8B-B14F-4D97-AF65-F5344CB8AC3E}">
        <p14:creationId xmlns:p14="http://schemas.microsoft.com/office/powerpoint/2010/main" val="372935759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467600" y="639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Knockout 47 Bantamweight" pitchFamily="50" charset="0"/>
              </a:rPr>
              <a:t>OUGL WG-06 | 11.09.11</a:t>
            </a:r>
          </a:p>
        </p:txBody>
      </p:sp>
    </p:spTree>
    <p:extLst>
      <p:ext uri="{BB962C8B-B14F-4D97-AF65-F5344CB8AC3E}">
        <p14:creationId xmlns:p14="http://schemas.microsoft.com/office/powerpoint/2010/main" val="237257121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467600" y="639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Knockout 47 Bantamweight" pitchFamily="50" charset="0"/>
              </a:rPr>
              <a:t>OUGL WG-06 | 11.09.11</a:t>
            </a:r>
          </a:p>
        </p:txBody>
      </p:sp>
    </p:spTree>
    <p:extLst>
      <p:ext uri="{BB962C8B-B14F-4D97-AF65-F5344CB8AC3E}">
        <p14:creationId xmlns:p14="http://schemas.microsoft.com/office/powerpoint/2010/main" val="204771111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3B185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5" name="Picture 7" descr="UW.Signature_le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0188"/>
            <a:ext cx="3578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D7A9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81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9343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3212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3567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0882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2450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6048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3030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7882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6078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4559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056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CDF0EF9-34EF-4546-9AB5-B715E58A2CC6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4105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641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54E9C5-0FA8-4C94-81F6-51E3F62F8182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371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498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498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1EB321-2EEF-4E44-ABDA-FA67808DC5EC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640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D7A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86BFC7-77F4-487A-AC56-F4F150C2CAEA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486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EC805E6-FF9A-4E83-901D-882DA850026E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635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2062B3-AC2D-4437-A94B-56BA75529D6B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964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51E83FD-A4AE-4E3A-ABDC-C9CDFF6D588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881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1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6" name="Picture 7" descr="UW.Signature_left.jpg"/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304800" y="230188"/>
            <a:ext cx="3578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10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  <p:sldLayoutId id="2147483693" r:id="rId14"/>
    <p:sldLayoutId id="2147483687" r:id="rId15"/>
    <p:sldLayoutId id="2147483689" r:id="rId16"/>
    <p:sldLayoutId id="2147483690" r:id="rId17"/>
    <p:sldLayoutId id="2147483691" r:id="rId18"/>
    <p:sldLayoutId id="2147483692" r:id="rId19"/>
  </p:sldLayoutIdLst>
  <p:transition spd="slow"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C000"/>
          </a:solidFill>
          <a:latin typeface="+mj-lt"/>
          <a:ea typeface="ＭＳ Ｐゴシック" pitchFamily="-112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Calibri" pitchFamily="-112" charset="0"/>
          <a:ea typeface="ＭＳ Ｐゴシック" pitchFamily="-112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Calibri" pitchFamily="-112" charset="0"/>
          <a:ea typeface="ＭＳ Ｐゴシック" pitchFamily="-112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Calibri" pitchFamily="-112" charset="0"/>
          <a:ea typeface="ＭＳ Ｐゴシック" pitchFamily="-112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Calibri" pitchFamily="-112" charset="0"/>
          <a:ea typeface="ＭＳ Ｐゴシック" pitchFamily="-112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F2F2F2"/>
          </a:solidFill>
          <a:latin typeface="+mn-lt"/>
          <a:ea typeface="ＭＳ Ｐゴシック" pitchFamily="-112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2F2F2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F2F2F2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2F2F2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2F2F2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6E7-F63D-491F-9D0B-BD640CC0B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28600" y="5030536"/>
            <a:ext cx="8686800" cy="1295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 T2O = Transition to (Sustainable) Occupancies</a:t>
            </a:r>
          </a:p>
          <a:p>
            <a:pPr eaLnBrk="1" hangingPunct="1"/>
            <a:r>
              <a:rPr lang="en-US" sz="2400" i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prepare now for successful project transitions to occupancy</a:t>
            </a:r>
          </a:p>
          <a:p>
            <a:pPr eaLnBrk="1" hangingPunct="1"/>
            <a:endParaRPr lang="en-US" sz="1400" i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eaLnBrk="1" hangingPunct="1"/>
            <a:r>
              <a:rPr lang="en-US" sz="1400" i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NWCCC Fall 2016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2399"/>
            <a:ext cx="8534400" cy="4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1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685800"/>
            <a:ext cx="87206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 EXPERIENCE ::</a:t>
            </a:r>
          </a:p>
          <a:p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Operating expenses and research budget for fiscal year 2014-15 is $6.4 billion</a:t>
            </a:r>
          </a:p>
          <a:p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 20 million gross square footage of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 520 buildings owned and 175 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Capital Planning &amp; Development (CPD) has approx. $1B in projects underway at a given time</a:t>
            </a:r>
          </a:p>
        </p:txBody>
      </p:sp>
    </p:spTree>
    <p:extLst>
      <p:ext uri="{BB962C8B-B14F-4D97-AF65-F5344CB8AC3E}">
        <p14:creationId xmlns:p14="http://schemas.microsoft.com/office/powerpoint/2010/main" val="23349191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28600" y="762000"/>
            <a:ext cx="8915400" cy="594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&amp; Realities at UW…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CPD focus on capital costs vs. life cycle costs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painful failures – delivery successful, but handover &amp; acceptance failed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issues post-completion = difficult!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teams able to produce powerful O+M tools – might not match FS wants or capacity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447800"/>
            <a:ext cx="5715000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UW Finance &amp; Facilities (F2)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2057400"/>
            <a:ext cx="2819400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Facilities Services (FS)</a:t>
            </a: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057400"/>
            <a:ext cx="3048000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Capital Planning &amp; Development (CPD)</a:t>
            </a:r>
          </a:p>
        </p:txBody>
      </p:sp>
      <p:cxnSp>
        <p:nvCxnSpPr>
          <p:cNvPr id="9" name="Straight Connector 8"/>
          <p:cNvCxnSpPr>
            <a:stCxn id="5" idx="2"/>
            <a:endCxn id="7" idx="0"/>
          </p:cNvCxnSpPr>
          <p:nvPr/>
        </p:nvCxnSpPr>
        <p:spPr>
          <a:xfrm flipH="1">
            <a:off x="2362200" y="1909465"/>
            <a:ext cx="2247900" cy="147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  <a:endCxn id="6" idx="0"/>
          </p:cNvCxnSpPr>
          <p:nvPr/>
        </p:nvCxnSpPr>
        <p:spPr>
          <a:xfrm>
            <a:off x="4610100" y="1909465"/>
            <a:ext cx="2438400" cy="147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2648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6100" y="772685"/>
            <a:ext cx="2286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T2O Team Mission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</a:t>
            </a:r>
          </a:p>
          <a:p>
            <a:endParaRPr lang="en-US" sz="20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of data &amp; docs are in place, usable, &amp; complete by substantial completion (SCD)</a:t>
            </a:r>
          </a:p>
          <a:p>
            <a:endParaRPr lang="en-US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maintenance staff &amp; hours on non-PM tasks after SCD by 50%</a:t>
            </a:r>
          </a:p>
          <a:p>
            <a:endParaRPr lang="en-US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100% able to operate buildings on SCD </a:t>
            </a:r>
          </a:p>
          <a:p>
            <a:endParaRPr lang="en-US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unresolved issues (punch, CX) by Final Completion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72" y="533400"/>
            <a:ext cx="6477000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UW launches an integrated LEAN team to map the ‘Current State’ and come up with ways to improve project Transitions to Occupancy (T2O)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" y="2819400"/>
            <a:ext cx="6574972" cy="37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327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1371600"/>
            <a:ext cx="8851900" cy="50629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Digital document review and collaboration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Submittal Exchange document management &amp; collaboration</a:t>
            </a:r>
            <a:endParaRPr lang="en-US" sz="1700" b="1" i="1" dirty="0">
              <a:solidFill>
                <a:srgbClr val="FFC000"/>
              </a:solidFill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BIM-FM formatting building asset data  for import  UW CMMS system (</a:t>
            </a:r>
            <a:r>
              <a:rPr lang="en-US" sz="17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COBie</a:t>
            </a: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New UW O&amp;M data specification 01 78 23 (including new UW </a:t>
            </a:r>
            <a:r>
              <a:rPr lang="en-US" sz="17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eO&amp;M</a:t>
            </a: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framework)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New UW Demonstration Specification 01 79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New </a:t>
            </a:r>
            <a:r>
              <a:rPr lang="en-US" sz="17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Cx</a:t>
            </a: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specification Fire + Life Safety + </a:t>
            </a:r>
            <a:r>
              <a:rPr lang="en-US" sz="17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Cx</a:t>
            </a: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 01 91 00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New UW </a:t>
            </a:r>
            <a:r>
              <a:rPr lang="en-US" sz="17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BECx</a:t>
            </a: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specification 01 91 19 (building envelope </a:t>
            </a:r>
            <a:r>
              <a:rPr lang="en-US" sz="1700" b="1" dirty="0" err="1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Cx</a:t>
            </a: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 per NIBS)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Related Div. One specification coordination &amp;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Project Charter – purpose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CPO – CE/CO monthly “facetime”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Issues Tracking Log -  collaborative &amp; web-based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Conduct Transition Meetings – stakeholder sessions from SC to 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Post-Construction Conference – including learning data base &amp;  tracking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Transition Best Practices - CM/PM procedure roadmap to optimize T2O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Duty to Repair – CM is first point contact through 1st year w/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Operations Director role to lead Training &amp; Development for all CMs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OPS GAP :: AEC team provides occupant, operations, and performance manuals including staffing requirements &amp; framework (pulled from Asset Matrix Info)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700" y="533400"/>
            <a:ext cx="87503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FC000"/>
                </a:solidFill>
                <a:latin typeface="+mj-lt"/>
                <a:ea typeface="ＭＳ Ｐゴシック" pitchFamily="-112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2F2F2"/>
                </a:solidFill>
                <a:latin typeface="Calibri" pitchFamily="-112" charset="0"/>
                <a:ea typeface="ＭＳ Ｐゴシック" pitchFamily="-112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2F2F2"/>
                </a:solidFill>
                <a:latin typeface="Calibri" pitchFamily="-112" charset="0"/>
                <a:ea typeface="ＭＳ Ｐゴシック" pitchFamily="-112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2F2F2"/>
                </a:solidFill>
                <a:latin typeface="Calibri" pitchFamily="-112" charset="0"/>
                <a:ea typeface="ＭＳ Ｐゴシック" pitchFamily="-112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2F2F2"/>
                </a:solidFill>
                <a:latin typeface="Calibri" pitchFamily="-112" charset="0"/>
                <a:ea typeface="ＭＳ Ｐゴシック" pitchFamily="-112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r>
              <a:rPr lang="en-US" b="1" dirty="0">
                <a:latin typeface="Arial" charset="0"/>
              </a:rPr>
              <a:t>T2O Ideas implemented at UW</a:t>
            </a:r>
          </a:p>
        </p:txBody>
      </p:sp>
    </p:spTree>
    <p:extLst>
      <p:ext uri="{BB962C8B-B14F-4D97-AF65-F5344CB8AC3E}">
        <p14:creationId xmlns:p14="http://schemas.microsoft.com/office/powerpoint/2010/main" val="34413772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106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T2O ‘FUTURE STATE’ WHERE ::</a:t>
            </a:r>
          </a:p>
          <a:p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teams deliver sustained occupant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about exchange and transition get prioritized at the start and championed throughout the process.</a:t>
            </a:r>
          </a:p>
          <a:p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comprehensive transition execution are prepared and coordinated across member workflows - Architect, Engineer, Contract, and Subcontract</a:t>
            </a:r>
          </a:p>
          <a:p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data is delivered in the right format for data-driven, efficient maintenance outcomes</a:t>
            </a:r>
          </a:p>
          <a:p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teams become “</a:t>
            </a:r>
            <a:r>
              <a:rPr lang="en-US" sz="20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Service Practitioners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term contracts developed to fill gaps – transition service contracts, extended O+M, SOP/MOP/EOP, enhanced </a:t>
            </a:r>
            <a:r>
              <a:rPr lang="en-US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  <a:endParaRPr lang="en-U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57800" y="304800"/>
            <a:ext cx="3352800" cy="1219200"/>
            <a:chOff x="5029200" y="381000"/>
            <a:chExt cx="3352800" cy="1295400"/>
          </a:xfrm>
        </p:grpSpPr>
        <p:sp>
          <p:nvSpPr>
            <p:cNvPr id="8" name="Rectangle 7"/>
            <p:cNvSpPr/>
            <p:nvPr/>
          </p:nvSpPr>
          <p:spPr>
            <a:xfrm>
              <a:off x="5029200" y="381000"/>
              <a:ext cx="3352800" cy="12954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5486400" y="685800"/>
              <a:ext cx="762000" cy="838200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0" y="685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 Black"/>
                  <a:cs typeface="Arial Black"/>
                </a:rPr>
                <a:t>WASTE</a:t>
              </a:r>
            </a:p>
          </p:txBody>
        </p:sp>
        <p:sp>
          <p:nvSpPr>
            <p:cNvPr id="5" name="Down Arrow 4"/>
            <p:cNvSpPr/>
            <p:nvPr/>
          </p:nvSpPr>
          <p:spPr>
            <a:xfrm flipV="1">
              <a:off x="7010400" y="457200"/>
              <a:ext cx="762000" cy="838200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9906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 Black"/>
                  <a:cs typeface="Arial Black"/>
                </a:rPr>
                <a:t>VALUE ADDED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85764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143000"/>
            <a:ext cx="8915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STATE starts NOW</a:t>
            </a:r>
          </a:p>
          <a:p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Research &amp; Care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Sciences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Burke Museum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NanoEngineering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Sciences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Sciences &amp; Engineering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UWMC New Entry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Campus Student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Campus Utility Plant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Bothell UW4 STEM &amp; Residence Halls</a:t>
            </a:r>
          </a:p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519064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slide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931</Words>
  <Application>Microsoft Office PowerPoint</Application>
  <PresentationFormat>On-screen Show (4:3)</PresentationFormat>
  <Paragraphs>121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Knockout 47 Bantamweight</vt:lpstr>
      <vt:lpstr>Wingdings</vt:lpstr>
      <vt:lpstr>1_slide master 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BIM2FIM on ARCF</dc:title>
  <dc:creator>angeley</dc:creator>
  <cp:lastModifiedBy>Travis Millhollin</cp:lastModifiedBy>
  <cp:revision>230</cp:revision>
  <cp:lastPrinted>2013-10-22T00:37:05Z</cp:lastPrinted>
  <dcterms:created xsi:type="dcterms:W3CDTF">2013-10-14T18:40:46Z</dcterms:created>
  <dcterms:modified xsi:type="dcterms:W3CDTF">2016-09-26T20:26:32Z</dcterms:modified>
</cp:coreProperties>
</file>