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7" r:id="rId2"/>
    <p:sldId id="401" r:id="rId3"/>
    <p:sldId id="404" r:id="rId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86149" autoAdjust="0"/>
  </p:normalViewPr>
  <p:slideViewPr>
    <p:cSldViewPr snapToGrid="0" snapToObjects="1">
      <p:cViewPr varScale="1">
        <p:scale>
          <a:sx n="145" d="100"/>
          <a:sy n="145" d="100"/>
        </p:scale>
        <p:origin x="-112" y="-824"/>
      </p:cViewPr>
      <p:guideLst>
        <p:guide orient="horz" pos="2160"/>
        <p:guide pos="2880"/>
        <p:guide pos="1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951" cy="4689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938" y="0"/>
            <a:ext cx="3077951" cy="4689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80ADF-C461-497E-B755-C5C21E8DE452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104"/>
            <a:ext cx="3077951" cy="4689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938" y="8918104"/>
            <a:ext cx="3077951" cy="4689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0AE4D-459C-48FA-8964-EFE8EDE00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65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469424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219AEE-4E35-4792-B3FC-57F8D91263BD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5"/>
            <a:ext cx="5681980" cy="4224814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3"/>
            <a:ext cx="3077739" cy="469424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4E5CBC7-DCAE-425F-992D-34873578B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27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en-US" sz="1200" spc="-15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200" spc="-150" noProof="0" dirty="0" err="1" smtClean="0">
                <a:solidFill>
                  <a:schemeClr val="bg1">
                    <a:lumMod val="50000"/>
                  </a:schemeClr>
                </a:solidFill>
              </a:rPr>
              <a:t>ntroduction</a:t>
            </a:r>
            <a:r>
              <a:rPr lang="en-US" sz="1200" spc="-150" noProof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000" spc="-150" noProof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en-US" sz="1200" spc="-150" dirty="0" smtClean="0">
                <a:solidFill>
                  <a:schemeClr val="bg1">
                    <a:lumMod val="50000"/>
                  </a:schemeClr>
                </a:solidFill>
              </a:rPr>
              <a:t>Wrap up from first </a:t>
            </a:r>
            <a:r>
              <a:rPr lang="en-US" sz="1200" spc="-150" noProof="0" dirty="0" err="1" smtClean="0">
                <a:solidFill>
                  <a:schemeClr val="bg1">
                    <a:lumMod val="50000"/>
                  </a:schemeClr>
                </a:solidFill>
              </a:rPr>
              <a:t>COBie</a:t>
            </a:r>
            <a:r>
              <a:rPr lang="en-US" sz="1200" spc="-150" noProof="0" dirty="0" smtClean="0">
                <a:solidFill>
                  <a:schemeClr val="bg1">
                    <a:lumMod val="50000"/>
                  </a:schemeClr>
                </a:solidFill>
              </a:rPr>
              <a:t> Pilot at UW</a:t>
            </a:r>
            <a:endParaRPr kumimoji="0" lang="en-US" sz="1000" i="0" u="none" strike="noStrike" kern="1200" cap="none" spc="-15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en-US" sz="1200" spc="-150" dirty="0" smtClean="0">
                <a:solidFill>
                  <a:schemeClr val="bg1">
                    <a:lumMod val="50000"/>
                  </a:schemeClr>
                </a:solidFill>
              </a:rPr>
              <a:t>Construction Lessons Learned</a:t>
            </a:r>
            <a:endParaRPr kumimoji="0" lang="en-US" sz="1000" i="0" u="none" strike="noStrike" kern="1200" cap="none" spc="-15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en-US" sz="1200" spc="-150" dirty="0" smtClean="0">
                <a:solidFill>
                  <a:schemeClr val="bg1">
                    <a:lumMod val="50000"/>
                  </a:schemeClr>
                </a:solidFill>
              </a:rPr>
              <a:t>Facilities Lessons Learned</a:t>
            </a:r>
            <a:endParaRPr lang="en-US" sz="1000" spc="-15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en-US" sz="1200" spc="-150" dirty="0" smtClean="0">
                <a:solidFill>
                  <a:schemeClr val="bg1">
                    <a:lumMod val="50000"/>
                  </a:schemeClr>
                </a:solidFill>
              </a:rPr>
              <a:t>GIS/BIM/</a:t>
            </a:r>
            <a:r>
              <a:rPr lang="en-US" sz="1200" spc="-150" dirty="0" err="1" smtClean="0">
                <a:solidFill>
                  <a:schemeClr val="bg1">
                    <a:lumMod val="50000"/>
                  </a:schemeClr>
                </a:solidFill>
              </a:rPr>
              <a:t>AiM</a:t>
            </a:r>
            <a:r>
              <a:rPr lang="en-US" sz="1200" spc="-150" dirty="0" smtClean="0">
                <a:solidFill>
                  <a:schemeClr val="bg1">
                    <a:lumMod val="50000"/>
                  </a:schemeClr>
                </a:solidFill>
              </a:rPr>
              <a:t> Integration Prototype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Introducing Second </a:t>
            </a:r>
            <a:r>
              <a:rPr kumimoji="0" lang="en-US" sz="1200" b="0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COBie</a:t>
            </a:r>
            <a:r>
              <a:rPr kumimoji="0" lang="en-US" sz="12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Pilot at UW – doing it right the second time</a:t>
            </a:r>
            <a:endParaRPr kumimoji="0" lang="en-US" sz="1000" b="0" i="0" u="none" strike="noStrike" kern="1200" cap="none" spc="-15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5CBC7-DCAE-425F-992D-34873578B4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7B48-2C9C-4719-801A-1A1C364EB2E0}" type="datetimeFigureOut">
              <a:rPr lang="en-US" smtClean="0"/>
              <a:pPr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5C8E-2688-43EE-8D7C-CEC1420C1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>
            <a:off x="0" y="6313336"/>
            <a:ext cx="9144000" cy="544664"/>
            <a:chOff x="0" y="6313336"/>
            <a:chExt cx="9144000" cy="544664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email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13336"/>
              <a:ext cx="9144000" cy="544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itle 1"/>
            <p:cNvSpPr txBox="1">
              <a:spLocks/>
            </p:cNvSpPr>
            <p:nvPr/>
          </p:nvSpPr>
          <p:spPr>
            <a:xfrm>
              <a:off x="5740843" y="6313336"/>
              <a:ext cx="3403157" cy="5446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err="1" smtClean="0">
                  <a:solidFill>
                    <a:schemeClr val="bg1">
                      <a:lumMod val="95000"/>
                    </a:schemeClr>
                  </a:solidFill>
                  <a:latin typeface="Calibri" pitchFamily="34" charset="0"/>
                  <a:ea typeface="+mj-ea"/>
                  <a:cs typeface="Calibri" pitchFamily="34" charset="0"/>
                </a:rPr>
                <a:t>COBie</a:t>
              </a:r>
              <a:r>
                <a:rPr lang="en-US" sz="1200" b="1" dirty="0" smtClean="0">
                  <a:solidFill>
                    <a:schemeClr val="bg1">
                      <a:lumMod val="95000"/>
                    </a:schemeClr>
                  </a:solidFill>
                  <a:latin typeface="Calibri" pitchFamily="34" charset="0"/>
                  <a:ea typeface="+mj-ea"/>
                  <a:cs typeface="Calibri" pitchFamily="34" charset="0"/>
                </a:rPr>
                <a:t>, BIM, GIS and other digital adventures</a:t>
              </a: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Calibri" pitchFamily="34" charset="0"/>
                </a:rPr>
                <a:t/>
              </a:r>
              <a:b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Calibri" pitchFamily="34" charset="0"/>
                  <a:ea typeface="+mj-ea"/>
                  <a:cs typeface="Calibri" pitchFamily="34" charset="0"/>
                </a:rPr>
              </a:br>
              <a:r>
                <a:rPr lang="en-US" sz="1200" b="1" dirty="0" smtClean="0">
                  <a:solidFill>
                    <a:schemeClr val="bg1">
                      <a:lumMod val="95000"/>
                    </a:schemeClr>
                  </a:solidFill>
                  <a:latin typeface="Calibri" pitchFamily="34" charset="0"/>
                  <a:ea typeface="+mj-ea"/>
                  <a:cs typeface="Calibri" pitchFamily="34" charset="0"/>
                </a:rPr>
                <a:t>at the University of Washington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1414453" y="956018"/>
            <a:ext cx="7027320" cy="4149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6600" b="1" i="1" dirty="0"/>
              <a:t>The Project Is Done – Now What?!</a:t>
            </a:r>
            <a:r>
              <a:rPr lang="en-US" sz="6600" i="1" dirty="0"/>
              <a:t> </a:t>
            </a: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Calibri" pitchFamily="34" charset="0"/>
              </a:rPr>
              <a:t/>
            </a:r>
            <a:b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Calibri" pitchFamily="34" charset="0"/>
              </a:rPr>
            </a:br>
            <a:r>
              <a:rPr lang="en-US" sz="2000" dirty="0"/>
              <a:t>Integrating Planning for Successful Occupancy, Maintenance, and Operation of Your Project Into Its Design and </a:t>
            </a:r>
            <a:r>
              <a:rPr lang="en-US" sz="2000" dirty="0" smtClean="0"/>
              <a:t>Construction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Calibri" pitchFamily="34" charset="0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2597101" y="4504466"/>
            <a:ext cx="38772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Steve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Tatge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Carrie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Sturts Dossick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414453" y="5337151"/>
            <a:ext cx="6724995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06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533400" y="5943600"/>
            <a:ext cx="777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0" idx="4"/>
          </p:cNvCxnSpPr>
          <p:nvPr/>
        </p:nvCxnSpPr>
        <p:spPr>
          <a:xfrm>
            <a:off x="2057400" y="1600201"/>
            <a:ext cx="0" cy="4343399"/>
          </a:xfrm>
          <a:prstGeom prst="line">
            <a:avLst/>
          </a:prstGeom>
          <a:ln w="476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153400" y="2667000"/>
            <a:ext cx="0" cy="2552700"/>
          </a:xfrm>
          <a:prstGeom prst="straightConnector1">
            <a:avLst/>
          </a:prstGeom>
          <a:ln w="44450">
            <a:solidFill>
              <a:schemeClr val="bg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57400" y="1905000"/>
            <a:ext cx="61722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1295400" y="-3810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 BIM FORUM and </a:t>
            </a:r>
            <a:r>
              <a:rPr lang="en-US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buildingSMART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Alliance </a:t>
            </a:r>
            <a:b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Current Practice</a:t>
            </a:r>
            <a:r>
              <a:rPr lang="en-US" sz="3600" dirty="0" smtClean="0">
                <a:solidFill>
                  <a:srgbClr val="C00000"/>
                </a:solidFill>
              </a:rPr>
              <a:t>: </a:t>
            </a:r>
            <a:r>
              <a:rPr lang="en-US" sz="3600" dirty="0" smtClean="0">
                <a:solidFill>
                  <a:srgbClr val="000000"/>
                </a:solidFill>
              </a:rPr>
              <a:t>FM Handover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124200" y="1981200"/>
            <a:ext cx="5105400" cy="761999"/>
          </a:xfrm>
          <a:ln w="31750">
            <a:noFill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Impact of BIM deliverables  </a:t>
            </a:r>
          </a:p>
          <a:p>
            <a:pPr>
              <a:buNone/>
            </a:pP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7571" y="3505200"/>
            <a:ext cx="10313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Available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Building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(%)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0606" y="55626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14478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26670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70%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59436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0" name="Right Triangle 19"/>
          <p:cNvSpPr/>
          <p:nvPr/>
        </p:nvSpPr>
        <p:spPr>
          <a:xfrm flipH="1">
            <a:off x="2057400" y="2971800"/>
            <a:ext cx="6172200" cy="2971800"/>
          </a:xfrm>
          <a:prstGeom prst="rtTriangle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Current practices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6096000"/>
            <a:ext cx="184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Post Construction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0" y="6019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 years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Right Triangle 30"/>
          <p:cNvSpPr/>
          <p:nvPr/>
        </p:nvSpPr>
        <p:spPr>
          <a:xfrm>
            <a:off x="2133600" y="1905000"/>
            <a:ext cx="3276600" cy="4038600"/>
          </a:xfrm>
          <a:prstGeom prst="rt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BIM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057400" y="2971800"/>
            <a:ext cx="6197986" cy="3226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001000" y="5943600"/>
            <a:ext cx="5029200" cy="0"/>
          </a:xfrm>
          <a:prstGeom prst="straightConnector1">
            <a:avLst/>
          </a:prstGeom>
          <a:ln w="44450">
            <a:solidFill>
              <a:schemeClr val="bg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229600" y="5715000"/>
            <a:ext cx="1524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47800" y="6096000"/>
            <a:ext cx="1457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FM Handover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1981200" y="5867400"/>
            <a:ext cx="228600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ooter Placeholder 3"/>
          <p:cNvSpPr txBox="1">
            <a:spLocks/>
          </p:cNvSpPr>
          <p:nvPr/>
        </p:nvSpPr>
        <p:spPr>
          <a:xfrm>
            <a:off x="6248400" y="652282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0000"/>
                </a:solidFill>
              </a:rPr>
              <a:t>BIMForum</a:t>
            </a:r>
            <a:r>
              <a:rPr lang="en-US" dirty="0" smtClean="0">
                <a:solidFill>
                  <a:srgbClr val="000000"/>
                </a:solidFill>
              </a:rPr>
              <a:t> Oct 2012 - B Foster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6" name="Group 41"/>
          <p:cNvGrpSpPr/>
          <p:nvPr/>
        </p:nvGrpSpPr>
        <p:grpSpPr>
          <a:xfrm>
            <a:off x="-1478280" y="3468957"/>
            <a:ext cx="4457313" cy="5560743"/>
            <a:chOff x="-1981200" y="3126057"/>
            <a:chExt cx="4457313" cy="5560743"/>
          </a:xfrm>
        </p:grpSpPr>
        <p:sp>
          <p:nvSpPr>
            <p:cNvPr id="27" name="Rectangle 26"/>
            <p:cNvSpPr/>
            <p:nvPr/>
          </p:nvSpPr>
          <p:spPr>
            <a:xfrm>
              <a:off x="-1981200" y="7924800"/>
              <a:ext cx="3505200" cy="76200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27"/>
            <p:cNvGrpSpPr/>
            <p:nvPr/>
          </p:nvGrpSpPr>
          <p:grpSpPr>
            <a:xfrm>
              <a:off x="-1722777" y="3126057"/>
              <a:ext cx="4198890" cy="5421345"/>
              <a:chOff x="-1722777" y="3126057"/>
              <a:chExt cx="4198890" cy="5421345"/>
            </a:xfrm>
          </p:grpSpPr>
          <p:sp>
            <p:nvSpPr>
              <p:cNvPr id="34" name="Freeform 33"/>
              <p:cNvSpPr/>
              <p:nvPr/>
            </p:nvSpPr>
            <p:spPr>
              <a:xfrm rot="311385">
                <a:off x="-1722777" y="3126057"/>
                <a:ext cx="3656392" cy="5421345"/>
              </a:xfrm>
              <a:custGeom>
                <a:avLst/>
                <a:gdLst>
                  <a:gd name="connsiteX0" fmla="*/ 0 w 4091049"/>
                  <a:gd name="connsiteY0" fmla="*/ 2978727 h 3251859"/>
                  <a:gd name="connsiteX1" fmla="*/ 3420093 w 4091049"/>
                  <a:gd name="connsiteY1" fmla="*/ 45522 h 3251859"/>
                  <a:gd name="connsiteX2" fmla="*/ 4025735 w 4091049"/>
                  <a:gd name="connsiteY2" fmla="*/ 3251859 h 325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91049" h="3251859">
                    <a:moveTo>
                      <a:pt x="0" y="2978727"/>
                    </a:moveTo>
                    <a:cubicBezTo>
                      <a:pt x="1374568" y="1489363"/>
                      <a:pt x="2749137" y="0"/>
                      <a:pt x="3420093" y="45522"/>
                    </a:cubicBezTo>
                    <a:cubicBezTo>
                      <a:pt x="4091049" y="91044"/>
                      <a:pt x="3905003" y="2681844"/>
                      <a:pt x="4025735" y="3251859"/>
                    </a:cubicBezTo>
                  </a:path>
                </a:pathLst>
              </a:custGeom>
              <a:solidFill>
                <a:srgbClr val="333399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   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BIM DATA</a:t>
                </a:r>
              </a:p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 Tsunami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36" name="Picture 35" descr="imagesCA21LLMP.jpg"/>
              <p:cNvPicPr>
                <a:picLocks noChangeAspect="1"/>
              </p:cNvPicPr>
              <p:nvPr/>
            </p:nvPicPr>
            <p:blipFill>
              <a:blip r:embed="rId2" cstate="print"/>
              <a:srcRect l="10145" r="35507" b="66468"/>
              <a:stretch>
                <a:fillRect/>
              </a:stretch>
            </p:blipFill>
            <p:spPr>
              <a:xfrm>
                <a:off x="647313" y="3187572"/>
                <a:ext cx="1828800" cy="685800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</p:grpSp>
      <p:pic>
        <p:nvPicPr>
          <p:cNvPr id="37" name="Picture 36" descr="Tsunami-About-to-Hit-Man-on-Beach-699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23533" y="2079523"/>
            <a:ext cx="4703927" cy="3849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105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6667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29166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66 4.44444E-6 L 0.37083 -0.005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 -0.1083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22083 -0.305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animBg="1"/>
      <p:bldP spid="30" grpId="0"/>
      <p:bldP spid="31" grpId="0" animBg="1"/>
      <p:bldP spid="29" grpId="0" animBg="1"/>
      <p:bldP spid="2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566075" y="5573486"/>
            <a:ext cx="838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19600" y="0"/>
            <a:ext cx="0" cy="586740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36914" y="5682343"/>
            <a:ext cx="2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CONSTRUCTION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974798" y="5714992"/>
            <a:ext cx="313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 CONSTRUCTION </a:t>
            </a:r>
            <a:endParaRPr lang="en-US" dirty="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63500" y="0"/>
            <a:ext cx="41910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FM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construction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800600" y="0"/>
            <a:ext cx="4191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FM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after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construction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-233680" y="1651000"/>
            <a:ext cx="2367280" cy="2908300"/>
            <a:chOff x="-2667931" y="3126057"/>
            <a:chExt cx="4266892" cy="5560743"/>
          </a:xfrm>
        </p:grpSpPr>
        <p:sp>
          <p:nvSpPr>
            <p:cNvPr id="28" name="Rectangle 27"/>
            <p:cNvSpPr/>
            <p:nvPr/>
          </p:nvSpPr>
          <p:spPr>
            <a:xfrm>
              <a:off x="-2667931" y="7924801"/>
              <a:ext cx="3505200" cy="761999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-2531259" y="3126057"/>
              <a:ext cx="4130220" cy="5421345"/>
              <a:chOff x="-2531259" y="3126057"/>
              <a:chExt cx="4130220" cy="5421345"/>
            </a:xfrm>
          </p:grpSpPr>
          <p:sp>
            <p:nvSpPr>
              <p:cNvPr id="30" name="Freeform 29"/>
              <p:cNvSpPr/>
              <p:nvPr/>
            </p:nvSpPr>
            <p:spPr>
              <a:xfrm rot="311385">
                <a:off x="-2531259" y="3126057"/>
                <a:ext cx="3656393" cy="5421345"/>
              </a:xfrm>
              <a:custGeom>
                <a:avLst/>
                <a:gdLst>
                  <a:gd name="connsiteX0" fmla="*/ 0 w 4091049"/>
                  <a:gd name="connsiteY0" fmla="*/ 2978727 h 3251859"/>
                  <a:gd name="connsiteX1" fmla="*/ 3420093 w 4091049"/>
                  <a:gd name="connsiteY1" fmla="*/ 45522 h 3251859"/>
                  <a:gd name="connsiteX2" fmla="*/ 4025735 w 4091049"/>
                  <a:gd name="connsiteY2" fmla="*/ 3251859 h 325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91049" h="3251859">
                    <a:moveTo>
                      <a:pt x="0" y="2978727"/>
                    </a:moveTo>
                    <a:cubicBezTo>
                      <a:pt x="1374568" y="1489363"/>
                      <a:pt x="2749137" y="0"/>
                      <a:pt x="3420093" y="45522"/>
                    </a:cubicBezTo>
                    <a:cubicBezTo>
                      <a:pt x="4091049" y="91044"/>
                      <a:pt x="3905003" y="2681844"/>
                      <a:pt x="4025735" y="3251859"/>
                    </a:cubicBezTo>
                  </a:path>
                </a:pathLst>
              </a:custGeom>
              <a:solidFill>
                <a:srgbClr val="333399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           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BIM DATA</a:t>
                </a: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           Tsunami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31" name="Picture 30" descr="imagesCA21LLMP.jpg"/>
              <p:cNvPicPr>
                <a:picLocks noChangeAspect="1"/>
              </p:cNvPicPr>
              <p:nvPr/>
            </p:nvPicPr>
            <p:blipFill>
              <a:blip r:embed="rId2" cstate="print"/>
              <a:srcRect l="10145" r="35507" b="66468"/>
              <a:stretch>
                <a:fillRect/>
              </a:stretch>
            </p:blipFill>
            <p:spPr>
              <a:xfrm>
                <a:off x="-229841" y="3200400"/>
                <a:ext cx="1828802" cy="685799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2677790" y="5080000"/>
            <a:ext cx="31960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Transition to Operations</a:t>
            </a:r>
          </a:p>
          <a:p>
            <a:endParaRPr lang="en-US" dirty="0"/>
          </a:p>
        </p:txBody>
      </p:sp>
      <p:pic>
        <p:nvPicPr>
          <p:cNvPr id="56" name="Picture 55" descr="yellow 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676400"/>
            <a:ext cx="3810000" cy="2666999"/>
          </a:xfrm>
          <a:prstGeom prst="rect">
            <a:avLst/>
          </a:prstGeom>
          <a:ln>
            <a:solidFill>
              <a:srgbClr val="FF0000"/>
            </a:solidFill>
          </a:ln>
        </p:spPr>
      </p:pic>
      <p:grpSp>
        <p:nvGrpSpPr>
          <p:cNvPr id="4" name="Group 46"/>
          <p:cNvGrpSpPr/>
          <p:nvPr/>
        </p:nvGrpSpPr>
        <p:grpSpPr>
          <a:xfrm>
            <a:off x="6019800" y="457200"/>
            <a:ext cx="608254" cy="4724400"/>
            <a:chOff x="6019800" y="457200"/>
            <a:chExt cx="608254" cy="4724400"/>
          </a:xfrm>
        </p:grpSpPr>
        <p:grpSp>
          <p:nvGrpSpPr>
            <p:cNvPr id="5" name="Group 46"/>
            <p:cNvGrpSpPr/>
            <p:nvPr/>
          </p:nvGrpSpPr>
          <p:grpSpPr>
            <a:xfrm>
              <a:off x="6248400" y="838200"/>
              <a:ext cx="152400" cy="4343400"/>
              <a:chOff x="6629400" y="2362200"/>
              <a:chExt cx="247650" cy="3829050"/>
            </a:xfrm>
          </p:grpSpPr>
          <p:pic>
            <p:nvPicPr>
              <p:cNvPr id="54" name="Picture 53" descr="imagesCA0RU7X5.jpg"/>
              <p:cNvPicPr>
                <a:picLocks noChangeAspect="1"/>
              </p:cNvPicPr>
              <p:nvPr/>
            </p:nvPicPr>
            <p:blipFill>
              <a:blip r:embed="rId4" cstate="print"/>
              <a:srcRect r="87129"/>
              <a:stretch>
                <a:fillRect/>
              </a:stretch>
            </p:blipFill>
            <p:spPr>
              <a:xfrm>
                <a:off x="6629400" y="2362200"/>
                <a:ext cx="247650" cy="1924050"/>
              </a:xfrm>
              <a:prstGeom prst="rect">
                <a:avLst/>
              </a:prstGeom>
              <a:ln w="1905">
                <a:solidFill>
                  <a:schemeClr val="tx1"/>
                </a:solidFill>
              </a:ln>
            </p:spPr>
          </p:pic>
          <p:pic>
            <p:nvPicPr>
              <p:cNvPr id="55" name="Picture 54" descr="imagesCA0RU7X5.jpg"/>
              <p:cNvPicPr>
                <a:picLocks noChangeAspect="1"/>
              </p:cNvPicPr>
              <p:nvPr/>
            </p:nvPicPr>
            <p:blipFill>
              <a:blip r:embed="rId4" cstate="print"/>
              <a:srcRect r="87129"/>
              <a:stretch>
                <a:fillRect/>
              </a:stretch>
            </p:blipFill>
            <p:spPr>
              <a:xfrm>
                <a:off x="6629400" y="4267200"/>
                <a:ext cx="247650" cy="1924050"/>
              </a:xfrm>
              <a:prstGeom prst="rect">
                <a:avLst/>
              </a:prstGeom>
              <a:ln w="1905">
                <a:solidFill>
                  <a:schemeClr val="tx1"/>
                </a:solidFill>
              </a:ln>
            </p:spPr>
          </p:pic>
        </p:grpSp>
        <p:pic>
          <p:nvPicPr>
            <p:cNvPr id="53" name="Picture 52" descr="checkered_flag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457200"/>
              <a:ext cx="608254" cy="430530"/>
            </a:xfrm>
            <a:prstGeom prst="rect">
              <a:avLst/>
            </a:prstGeom>
          </p:spPr>
        </p:pic>
      </p:grpSp>
      <p:sp>
        <p:nvSpPr>
          <p:cNvPr id="45" name="Right Arrow 44"/>
          <p:cNvSpPr/>
          <p:nvPr/>
        </p:nvSpPr>
        <p:spPr>
          <a:xfrm>
            <a:off x="6400800" y="533400"/>
            <a:ext cx="2743200" cy="4953000"/>
          </a:xfrm>
          <a:prstGeom prst="rightArrow">
            <a:avLst>
              <a:gd name="adj1" fmla="val 53462"/>
              <a:gd name="adj2" fmla="val 58621"/>
            </a:avLst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419600" y="1295400"/>
            <a:ext cx="1447800" cy="914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Entry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752888" y="1295401"/>
            <a:ext cx="666750" cy="94262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Data Entry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086138" y="1447800"/>
            <a:ext cx="666750" cy="79022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Data Entry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19388" y="1617133"/>
            <a:ext cx="666750" cy="62088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Data Entry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52638" y="1786467"/>
            <a:ext cx="666750" cy="45155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Data Entry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86138" y="2590800"/>
            <a:ext cx="66675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PM plans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3752888" y="2209800"/>
            <a:ext cx="66675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PM plans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3733838" y="3124200"/>
            <a:ext cx="666750" cy="914400"/>
          </a:xfrm>
          <a:prstGeom prst="rect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Spare parts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3067088" y="3581400"/>
            <a:ext cx="666750" cy="451556"/>
          </a:xfrm>
          <a:prstGeom prst="rect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Spare parts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3086138" y="4312356"/>
            <a:ext cx="666750" cy="5644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training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752888" y="4038600"/>
            <a:ext cx="66675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training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410200" y="2209800"/>
            <a:ext cx="1295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PM job plans &amp; schedules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943601" y="3124200"/>
            <a:ext cx="1295400" cy="914400"/>
          </a:xfrm>
          <a:prstGeom prst="rect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Spare parts/</a:t>
            </a:r>
          </a:p>
          <a:p>
            <a:pPr algn="ctr"/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58000" y="4038600"/>
            <a:ext cx="7620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training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4114838" y="4038600"/>
            <a:ext cx="7620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training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391400" y="2590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Operations</a:t>
            </a:r>
          </a:p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&amp; </a:t>
            </a:r>
          </a:p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Maintenance 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7" name="Footer Placeholder 3"/>
          <p:cNvSpPr txBox="1">
            <a:spLocks/>
          </p:cNvSpPr>
          <p:nvPr/>
        </p:nvSpPr>
        <p:spPr>
          <a:xfrm>
            <a:off x="6248400" y="65356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BIMForum Oct 2012 - B Foster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4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8334 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18108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38334 0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25417 1.11111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2.22222E-6 L -0.30416 -2.22222E-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3 -1.11111E-6 L -0.39983 -1.11111E-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2875 -0.000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6" grpId="0"/>
      <p:bldP spid="32" grpId="0"/>
      <p:bldP spid="49" grpId="0" animBg="1"/>
      <p:bldP spid="49" grpId="1" animBg="1"/>
      <p:bldP spid="69" grpId="0" animBg="1"/>
      <p:bldP spid="35" grpId="0" animBg="1"/>
      <p:bldP spid="41" grpId="0" animBg="1"/>
      <p:bldP spid="41" grpId="1" animBg="1"/>
      <p:bldP spid="43" grpId="0" animBg="1"/>
      <p:bldP spid="43" grpId="1" animBg="1"/>
      <p:bldP spid="44" grpId="0" animBg="1"/>
      <p:bldP spid="42" grpId="0" animBg="1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13442</TotalTime>
  <Words>160</Words>
  <Application>Microsoft Macintosh PowerPoint</Application>
  <PresentationFormat>On-screen Show (4:3)</PresentationFormat>
  <Paragraphs>60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FROM BIM FORUM and buildingSMART Alliance  Current Practice: FM Handover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Birgitta</dc:creator>
  <cp:lastModifiedBy>Carrie Dossick</cp:lastModifiedBy>
  <cp:revision>420</cp:revision>
  <cp:lastPrinted>2012-02-27T02:42:56Z</cp:lastPrinted>
  <dcterms:created xsi:type="dcterms:W3CDTF">2012-04-11T19:32:07Z</dcterms:created>
  <dcterms:modified xsi:type="dcterms:W3CDTF">2016-09-16T19:39:04Z</dcterms:modified>
</cp:coreProperties>
</file>