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87" r:id="rId2"/>
    <p:sldId id="401" r:id="rId3"/>
    <p:sldId id="404" r:id="rId4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86149" autoAdjust="0"/>
  </p:normalViewPr>
  <p:slideViewPr>
    <p:cSldViewPr snapToGrid="0" snapToObjects="1">
      <p:cViewPr varScale="1">
        <p:scale>
          <a:sx n="145" d="100"/>
          <a:sy n="145" d="100"/>
        </p:scale>
        <p:origin x="-112" y="-824"/>
      </p:cViewPr>
      <p:guideLst>
        <p:guide orient="horz" pos="2160"/>
        <p:guide pos="2880"/>
        <p:guide pos="1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951" cy="4689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938" y="0"/>
            <a:ext cx="3077951" cy="4689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D80ADF-C461-497E-B755-C5C21E8DE452}" type="datetimeFigureOut">
              <a:rPr lang="en-US" smtClean="0"/>
              <a:pPr/>
              <a:t>9/16/16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918104"/>
            <a:ext cx="3077951" cy="46891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938" y="8918104"/>
            <a:ext cx="3077951" cy="46891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C0AE4D-459C-48FA-8964-EFE8EDE003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7656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739" cy="469424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4" y="1"/>
            <a:ext cx="3077739" cy="469424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C2219AEE-4E35-4792-B3FC-57F8D91263BD}" type="datetimeFigureOut">
              <a:rPr lang="en-US" smtClean="0"/>
              <a:pPr/>
              <a:t>9/16/16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5"/>
            <a:ext cx="5681980" cy="4224814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7423"/>
            <a:ext cx="3077739" cy="469424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4" y="8917423"/>
            <a:ext cx="3077739" cy="469424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D4E5CBC7-DCAE-425F-992D-34873578B4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627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SzPct val="75000"/>
              <a:buFont typeface="Arial" pitchFamily="34" charset="0"/>
              <a:buChar char="•"/>
              <a:tabLst/>
              <a:defRPr/>
            </a:pPr>
            <a:r>
              <a:rPr lang="en-US" sz="1200" spc="-150" dirty="0" smtClean="0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200" spc="-150" noProof="0" dirty="0" err="1" smtClean="0">
                <a:solidFill>
                  <a:schemeClr val="bg1">
                    <a:lumMod val="50000"/>
                  </a:schemeClr>
                </a:solidFill>
              </a:rPr>
              <a:t>ntroduction</a:t>
            </a:r>
            <a:r>
              <a:rPr lang="en-US" sz="1200" spc="-150" noProof="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en-US" sz="1000" spc="-150" noProof="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SzPct val="75000"/>
              <a:buFont typeface="Arial" pitchFamily="34" charset="0"/>
              <a:buChar char="•"/>
              <a:tabLst/>
              <a:defRPr/>
            </a:pPr>
            <a:r>
              <a:rPr lang="en-US" sz="1200" spc="-150" dirty="0" smtClean="0">
                <a:solidFill>
                  <a:schemeClr val="bg1">
                    <a:lumMod val="50000"/>
                  </a:schemeClr>
                </a:solidFill>
              </a:rPr>
              <a:t>Wrap up from first </a:t>
            </a:r>
            <a:r>
              <a:rPr lang="en-US" sz="1200" spc="-150" noProof="0" dirty="0" err="1" smtClean="0">
                <a:solidFill>
                  <a:schemeClr val="bg1">
                    <a:lumMod val="50000"/>
                  </a:schemeClr>
                </a:solidFill>
              </a:rPr>
              <a:t>COBie</a:t>
            </a:r>
            <a:r>
              <a:rPr lang="en-US" sz="1200" spc="-150" noProof="0" dirty="0" smtClean="0">
                <a:solidFill>
                  <a:schemeClr val="bg1">
                    <a:lumMod val="50000"/>
                  </a:schemeClr>
                </a:solidFill>
              </a:rPr>
              <a:t> Pilot at UW</a:t>
            </a:r>
            <a:endParaRPr kumimoji="0" lang="en-US" sz="1000" i="0" u="none" strike="noStrike" kern="1200" cap="none" spc="-15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SzPct val="75000"/>
              <a:buFont typeface="Arial" pitchFamily="34" charset="0"/>
              <a:buChar char="•"/>
              <a:tabLst/>
              <a:defRPr/>
            </a:pPr>
            <a:r>
              <a:rPr lang="en-US" sz="1200" spc="-150" dirty="0" smtClean="0">
                <a:solidFill>
                  <a:schemeClr val="bg1">
                    <a:lumMod val="50000"/>
                  </a:schemeClr>
                </a:solidFill>
              </a:rPr>
              <a:t>Construction Lessons Learned</a:t>
            </a:r>
            <a:endParaRPr kumimoji="0" lang="en-US" sz="1000" i="0" u="none" strike="noStrike" kern="1200" cap="none" spc="-15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SzPct val="75000"/>
              <a:buFont typeface="Arial" pitchFamily="34" charset="0"/>
              <a:buChar char="•"/>
              <a:tabLst/>
              <a:defRPr/>
            </a:pPr>
            <a:r>
              <a:rPr lang="en-US" sz="1200" spc="-150" dirty="0" smtClean="0">
                <a:solidFill>
                  <a:schemeClr val="bg1">
                    <a:lumMod val="50000"/>
                  </a:schemeClr>
                </a:solidFill>
              </a:rPr>
              <a:t>Facilities Lessons Learned</a:t>
            </a:r>
            <a:endParaRPr lang="en-US" sz="1000" spc="-15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SzPct val="75000"/>
              <a:buFont typeface="Arial" pitchFamily="34" charset="0"/>
              <a:buChar char="•"/>
              <a:tabLst/>
              <a:defRPr/>
            </a:pPr>
            <a:r>
              <a:rPr lang="en-US" sz="1200" spc="-150" dirty="0" smtClean="0">
                <a:solidFill>
                  <a:schemeClr val="bg1">
                    <a:lumMod val="50000"/>
                  </a:schemeClr>
                </a:solidFill>
              </a:rPr>
              <a:t>GIS/BIM/</a:t>
            </a:r>
            <a:r>
              <a:rPr lang="en-US" sz="1200" spc="-150" dirty="0" err="1" smtClean="0">
                <a:solidFill>
                  <a:schemeClr val="bg1">
                    <a:lumMod val="50000"/>
                  </a:schemeClr>
                </a:solidFill>
              </a:rPr>
              <a:t>AiM</a:t>
            </a:r>
            <a:r>
              <a:rPr lang="en-US" sz="1200" spc="-150" dirty="0" smtClean="0">
                <a:solidFill>
                  <a:schemeClr val="bg1">
                    <a:lumMod val="50000"/>
                  </a:schemeClr>
                </a:solidFill>
              </a:rPr>
              <a:t> Integration Prototype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SzPct val="75000"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-15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Introducing Second </a:t>
            </a:r>
            <a:r>
              <a:rPr kumimoji="0" lang="en-US" sz="1200" b="0" i="0" u="none" strike="noStrike" kern="1200" cap="none" spc="-150" normalizeH="0" baseline="0" noProof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COBie</a:t>
            </a:r>
            <a:r>
              <a:rPr kumimoji="0" lang="en-US" sz="1200" b="0" i="0" u="none" strike="noStrike" kern="1200" cap="none" spc="-15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Pilot at UW – doing it right the second time</a:t>
            </a:r>
            <a:endParaRPr kumimoji="0" lang="en-US" sz="1000" b="0" i="0" u="none" strike="noStrike" kern="1200" cap="none" spc="-15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E5CBC7-DCAE-425F-992D-34873578B4A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D7B48-2C9C-4719-801A-1A1C364EB2E0}" type="datetimeFigureOut">
              <a:rPr lang="en-US" smtClean="0"/>
              <a:pPr/>
              <a:t>9/16/16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5C8E-2688-43EE-8D7C-CEC1420C1B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D7B48-2C9C-4719-801A-1A1C364EB2E0}" type="datetimeFigureOut">
              <a:rPr lang="en-US" smtClean="0"/>
              <a:pPr/>
              <a:t>9/16/16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5C8E-2688-43EE-8D7C-CEC1420C1B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D7B48-2C9C-4719-801A-1A1C364EB2E0}" type="datetimeFigureOut">
              <a:rPr lang="en-US" smtClean="0"/>
              <a:pPr/>
              <a:t>9/16/16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5C8E-2688-43EE-8D7C-CEC1420C1B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D7B48-2C9C-4719-801A-1A1C364EB2E0}" type="datetimeFigureOut">
              <a:rPr lang="en-US" smtClean="0"/>
              <a:pPr/>
              <a:t>9/16/16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5C8E-2688-43EE-8D7C-CEC1420C1B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D7B48-2C9C-4719-801A-1A1C364EB2E0}" type="datetimeFigureOut">
              <a:rPr lang="en-US" smtClean="0"/>
              <a:pPr/>
              <a:t>9/16/16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5C8E-2688-43EE-8D7C-CEC1420C1B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D7B48-2C9C-4719-801A-1A1C364EB2E0}" type="datetimeFigureOut">
              <a:rPr lang="en-US" smtClean="0"/>
              <a:pPr/>
              <a:t>9/16/16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5C8E-2688-43EE-8D7C-CEC1420C1B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D7B48-2C9C-4719-801A-1A1C364EB2E0}" type="datetimeFigureOut">
              <a:rPr lang="en-US" smtClean="0"/>
              <a:pPr/>
              <a:t>9/16/16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5C8E-2688-43EE-8D7C-CEC1420C1B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D7B48-2C9C-4719-801A-1A1C364EB2E0}" type="datetimeFigureOut">
              <a:rPr lang="en-US" smtClean="0"/>
              <a:pPr/>
              <a:t>9/16/16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5C8E-2688-43EE-8D7C-CEC1420C1B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D7B48-2C9C-4719-801A-1A1C364EB2E0}" type="datetimeFigureOut">
              <a:rPr lang="en-US" smtClean="0"/>
              <a:pPr/>
              <a:t>9/16/16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5C8E-2688-43EE-8D7C-CEC1420C1B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D7B48-2C9C-4719-801A-1A1C364EB2E0}" type="datetimeFigureOut">
              <a:rPr lang="en-US" smtClean="0"/>
              <a:pPr/>
              <a:t>9/16/16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5C8E-2688-43EE-8D7C-CEC1420C1B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D7B48-2C9C-4719-801A-1A1C364EB2E0}" type="datetimeFigureOut">
              <a:rPr lang="en-US" smtClean="0"/>
              <a:pPr/>
              <a:t>9/16/16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5C8E-2688-43EE-8D7C-CEC1420C1B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D7B48-2C9C-4719-801A-1A1C364EB2E0}" type="datetimeFigureOut">
              <a:rPr lang="en-US" smtClean="0"/>
              <a:pPr/>
              <a:t>9/16/16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55C8E-2688-43EE-8D7C-CEC1420C1B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jpeg"/><Relationship Id="rId5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2"/>
          <p:cNvGrpSpPr/>
          <p:nvPr/>
        </p:nvGrpSpPr>
        <p:grpSpPr>
          <a:xfrm>
            <a:off x="0" y="6313336"/>
            <a:ext cx="9144000" cy="544664"/>
            <a:chOff x="0" y="6313336"/>
            <a:chExt cx="9144000" cy="544664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3" cstate="email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313336"/>
              <a:ext cx="9144000" cy="544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itle 1"/>
            <p:cNvSpPr txBox="1">
              <a:spLocks/>
            </p:cNvSpPr>
            <p:nvPr/>
          </p:nvSpPr>
          <p:spPr>
            <a:xfrm>
              <a:off x="5740843" y="6313336"/>
              <a:ext cx="3403157" cy="544664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7500"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 err="1" smtClean="0">
                  <a:solidFill>
                    <a:schemeClr val="bg1">
                      <a:lumMod val="95000"/>
                    </a:schemeClr>
                  </a:solidFill>
                  <a:latin typeface="Calibri" pitchFamily="34" charset="0"/>
                  <a:ea typeface="+mj-ea"/>
                  <a:cs typeface="Calibri" pitchFamily="34" charset="0"/>
                </a:rPr>
                <a:t>COBie</a:t>
              </a:r>
              <a:r>
                <a:rPr lang="en-US" sz="1200" b="1" dirty="0" smtClean="0">
                  <a:solidFill>
                    <a:schemeClr val="bg1">
                      <a:lumMod val="95000"/>
                    </a:schemeClr>
                  </a:solidFill>
                  <a:latin typeface="Calibri" pitchFamily="34" charset="0"/>
                  <a:ea typeface="+mj-ea"/>
                  <a:cs typeface="Calibri" pitchFamily="34" charset="0"/>
                </a:rPr>
                <a:t>, BIM, GIS and other digital adventures</a:t>
              </a:r>
              <a:r>
                <a:rPr kumimoji="0" 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>
                      <a:lumMod val="95000"/>
                    </a:schemeClr>
                  </a:solidFill>
                  <a:effectLst/>
                  <a:uLnTx/>
                  <a:uFillTx/>
                  <a:latin typeface="Calibri" pitchFamily="34" charset="0"/>
                  <a:ea typeface="+mj-ea"/>
                  <a:cs typeface="Calibri" pitchFamily="34" charset="0"/>
                </a:rPr>
                <a:t/>
              </a:r>
              <a:br>
                <a:rPr kumimoji="0" 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>
                      <a:lumMod val="95000"/>
                    </a:schemeClr>
                  </a:solidFill>
                  <a:effectLst/>
                  <a:uLnTx/>
                  <a:uFillTx/>
                  <a:latin typeface="Calibri" pitchFamily="34" charset="0"/>
                  <a:ea typeface="+mj-ea"/>
                  <a:cs typeface="Calibri" pitchFamily="34" charset="0"/>
                </a:rPr>
              </a:br>
              <a:r>
                <a:rPr lang="en-US" sz="1200" b="1" dirty="0" smtClean="0">
                  <a:solidFill>
                    <a:schemeClr val="bg1">
                      <a:lumMod val="95000"/>
                    </a:schemeClr>
                  </a:solidFill>
                  <a:latin typeface="Calibri" pitchFamily="34" charset="0"/>
                  <a:ea typeface="+mj-ea"/>
                  <a:cs typeface="Calibri" pitchFamily="34" charset="0"/>
                </a:rPr>
                <a:t>at the University of Washington</a:t>
              </a: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endParaRPr>
            </a:p>
          </p:txBody>
        </p:sp>
      </p:grpSp>
      <p:sp>
        <p:nvSpPr>
          <p:cNvPr id="17" name="Title 1"/>
          <p:cNvSpPr txBox="1">
            <a:spLocks/>
          </p:cNvSpPr>
          <p:nvPr/>
        </p:nvSpPr>
        <p:spPr>
          <a:xfrm>
            <a:off x="1414453" y="956018"/>
            <a:ext cx="7027320" cy="41493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6600" b="1" i="1" dirty="0"/>
              <a:t>The Project Is Done – Now What?!</a:t>
            </a:r>
            <a:r>
              <a:rPr lang="en-US" sz="6600" i="1" dirty="0"/>
              <a:t> </a:t>
            </a:r>
            <a:r>
              <a:rPr kumimoji="0" lang="en-US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Calibri" pitchFamily="34" charset="0"/>
              </a:rPr>
              <a:t/>
            </a:r>
            <a:br>
              <a:rPr kumimoji="0" lang="en-US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Calibri" pitchFamily="34" charset="0"/>
              </a:rPr>
            </a:br>
            <a:r>
              <a:rPr lang="en-US" sz="2000" dirty="0"/>
              <a:t>Integrating Planning for Successful Occupancy, Maintenance, and Operation of Your Project Into Its Design and </a:t>
            </a:r>
            <a:r>
              <a:rPr lang="en-US" sz="2000" dirty="0" smtClean="0"/>
              <a:t>Construction</a:t>
            </a:r>
            <a:endParaRPr kumimoji="0" lang="en-US" sz="200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+mj-lt"/>
              <a:ea typeface="+mj-ea"/>
              <a:cs typeface="Calibri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 smtClean="0">
              <a:solidFill>
                <a:schemeClr val="bg1">
                  <a:lumMod val="65000"/>
                </a:schemeClr>
              </a:solidFill>
              <a:latin typeface="+mj-lt"/>
              <a:ea typeface="+mj-ea"/>
              <a:cs typeface="Calibri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 smtClean="0">
              <a:solidFill>
                <a:schemeClr val="bg1">
                  <a:lumMod val="65000"/>
                </a:schemeClr>
              </a:solidFill>
              <a:latin typeface="+mj-lt"/>
              <a:ea typeface="+mj-ea"/>
              <a:cs typeface="Calibri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 smtClean="0">
              <a:solidFill>
                <a:schemeClr val="bg1">
                  <a:lumMod val="65000"/>
                </a:schemeClr>
              </a:solidFill>
              <a:latin typeface="+mj-lt"/>
              <a:ea typeface="+mj-ea"/>
              <a:cs typeface="Calibri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 smtClean="0">
              <a:solidFill>
                <a:schemeClr val="bg1">
                  <a:lumMod val="65000"/>
                </a:schemeClr>
              </a:solidFill>
              <a:latin typeface="+mj-lt"/>
              <a:ea typeface="+mj-ea"/>
              <a:cs typeface="Calibri" pitchFamily="34" charset="0"/>
            </a:endParaRPr>
          </a:p>
        </p:txBody>
      </p:sp>
      <p:sp>
        <p:nvSpPr>
          <p:cNvPr id="19" name="TextBox 11"/>
          <p:cNvSpPr txBox="1">
            <a:spLocks noChangeArrowheads="1"/>
          </p:cNvSpPr>
          <p:nvPr/>
        </p:nvSpPr>
        <p:spPr bwMode="auto">
          <a:xfrm>
            <a:off x="2597101" y="4504466"/>
            <a:ext cx="387721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Steve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Tatge</a:t>
            </a: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Carrie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Sturts Dossick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1414453" y="5337151"/>
            <a:ext cx="6724995" cy="0"/>
          </a:xfrm>
          <a:prstGeom prst="line">
            <a:avLst/>
          </a:prstGeom>
          <a:ln w="63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8065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533400" y="5943600"/>
            <a:ext cx="7772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endCxn id="20" idx="4"/>
          </p:cNvCxnSpPr>
          <p:nvPr/>
        </p:nvCxnSpPr>
        <p:spPr>
          <a:xfrm>
            <a:off x="2057400" y="1600201"/>
            <a:ext cx="0" cy="4343399"/>
          </a:xfrm>
          <a:prstGeom prst="line">
            <a:avLst/>
          </a:prstGeom>
          <a:ln w="4762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8153400" y="2667000"/>
            <a:ext cx="0" cy="2552700"/>
          </a:xfrm>
          <a:prstGeom prst="straightConnector1">
            <a:avLst/>
          </a:prstGeom>
          <a:ln w="44450">
            <a:solidFill>
              <a:schemeClr val="bg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057400" y="1905000"/>
            <a:ext cx="6172200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1295400" y="-381000"/>
            <a:ext cx="8229600" cy="1143000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FROM BIM FORUM and </a:t>
            </a:r>
            <a:r>
              <a:rPr lang="en-US" sz="3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buildingSMART</a:t>
            </a:r>
            <a:r>
              <a:rPr lang="en-US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Alliance </a:t>
            </a:r>
            <a:br>
              <a:rPr lang="en-US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Current Practice</a:t>
            </a:r>
            <a:r>
              <a:rPr lang="en-US" sz="3600" dirty="0" smtClean="0">
                <a:solidFill>
                  <a:srgbClr val="C00000"/>
                </a:solidFill>
              </a:rPr>
              <a:t>: </a:t>
            </a:r>
            <a:r>
              <a:rPr lang="en-US" sz="3600" dirty="0" smtClean="0">
                <a:solidFill>
                  <a:srgbClr val="000000"/>
                </a:solidFill>
              </a:rPr>
              <a:t>FM Handover</a:t>
            </a: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3124200" y="1981200"/>
            <a:ext cx="5105400" cy="761999"/>
          </a:xfrm>
          <a:ln w="31750">
            <a:noFill/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>
              <a:buNone/>
            </a:pP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Impact of BIM deliverables  </a:t>
            </a:r>
          </a:p>
          <a:p>
            <a:pPr>
              <a:buNone/>
            </a:pPr>
            <a:endParaRPr 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7571" y="3505200"/>
            <a:ext cx="10313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Available</a:t>
            </a:r>
          </a:p>
          <a:p>
            <a:pPr algn="ctr"/>
            <a:r>
              <a:rPr lang="en-US" dirty="0" smtClean="0">
                <a:solidFill>
                  <a:srgbClr val="000000"/>
                </a:solidFill>
              </a:rPr>
              <a:t>Building</a:t>
            </a:r>
          </a:p>
          <a:p>
            <a:pPr algn="ctr"/>
            <a:r>
              <a:rPr lang="en-US" dirty="0" smtClean="0">
                <a:solidFill>
                  <a:srgbClr val="000000"/>
                </a:solidFill>
              </a:rPr>
              <a:t>Data</a:t>
            </a:r>
          </a:p>
          <a:p>
            <a:pPr algn="ctr"/>
            <a:r>
              <a:rPr lang="en-US" dirty="0" smtClean="0">
                <a:solidFill>
                  <a:srgbClr val="000000"/>
                </a:solidFill>
              </a:rPr>
              <a:t>(%)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90606" y="556260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0%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95400" y="1447800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100%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447800" y="2667000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70%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953000" y="5943600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20" name="Right Triangle 19"/>
          <p:cNvSpPr/>
          <p:nvPr/>
        </p:nvSpPr>
        <p:spPr>
          <a:xfrm flipH="1">
            <a:off x="2057400" y="2971800"/>
            <a:ext cx="6172200" cy="2971800"/>
          </a:xfrm>
          <a:prstGeom prst="rtTriangle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Current practices</a:t>
            </a: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962400" y="6096000"/>
            <a:ext cx="1842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Post Construction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620000" y="60198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2 years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1" name="Right Triangle 30"/>
          <p:cNvSpPr/>
          <p:nvPr/>
        </p:nvSpPr>
        <p:spPr>
          <a:xfrm>
            <a:off x="2133600" y="1905000"/>
            <a:ext cx="3276600" cy="4038600"/>
          </a:xfrm>
          <a:prstGeom prst="rtTriangl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BIM</a:t>
            </a:r>
            <a:endParaRPr lang="en-US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2057400" y="2971800"/>
            <a:ext cx="6197986" cy="32266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8001000" y="5943600"/>
            <a:ext cx="5029200" cy="0"/>
          </a:xfrm>
          <a:prstGeom prst="straightConnector1">
            <a:avLst/>
          </a:prstGeom>
          <a:ln w="44450">
            <a:solidFill>
              <a:schemeClr val="bg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8229600" y="5715000"/>
            <a:ext cx="1524000" cy="381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447800" y="6096000"/>
            <a:ext cx="1457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FM Handover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" name="Flowchart: Connector 28"/>
          <p:cNvSpPr/>
          <p:nvPr/>
        </p:nvSpPr>
        <p:spPr>
          <a:xfrm>
            <a:off x="1981200" y="5867400"/>
            <a:ext cx="228600" cy="228600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2" name="Footer Placeholder 3"/>
          <p:cNvSpPr txBox="1">
            <a:spLocks/>
          </p:cNvSpPr>
          <p:nvPr/>
        </p:nvSpPr>
        <p:spPr>
          <a:xfrm>
            <a:off x="6248400" y="652282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rgbClr val="000000"/>
                </a:solidFill>
              </a:rPr>
              <a:t>BIMForum</a:t>
            </a:r>
            <a:r>
              <a:rPr lang="en-US" dirty="0" smtClean="0">
                <a:solidFill>
                  <a:srgbClr val="000000"/>
                </a:solidFill>
              </a:rPr>
              <a:t> Oct 2012 - B Foster</a:t>
            </a:r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26" name="Group 41"/>
          <p:cNvGrpSpPr/>
          <p:nvPr/>
        </p:nvGrpSpPr>
        <p:grpSpPr>
          <a:xfrm>
            <a:off x="-1478280" y="3468957"/>
            <a:ext cx="4457313" cy="5560743"/>
            <a:chOff x="-1981200" y="3126057"/>
            <a:chExt cx="4457313" cy="5560743"/>
          </a:xfrm>
        </p:grpSpPr>
        <p:sp>
          <p:nvSpPr>
            <p:cNvPr id="27" name="Rectangle 26"/>
            <p:cNvSpPr/>
            <p:nvPr/>
          </p:nvSpPr>
          <p:spPr>
            <a:xfrm>
              <a:off x="-1981200" y="7924800"/>
              <a:ext cx="3505200" cy="762000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3" name="Group 27"/>
            <p:cNvGrpSpPr/>
            <p:nvPr/>
          </p:nvGrpSpPr>
          <p:grpSpPr>
            <a:xfrm>
              <a:off x="-1722777" y="3126057"/>
              <a:ext cx="4198890" cy="5421345"/>
              <a:chOff x="-1722777" y="3126057"/>
              <a:chExt cx="4198890" cy="5421345"/>
            </a:xfrm>
          </p:grpSpPr>
          <p:sp>
            <p:nvSpPr>
              <p:cNvPr id="34" name="Freeform 33"/>
              <p:cNvSpPr/>
              <p:nvPr/>
            </p:nvSpPr>
            <p:spPr>
              <a:xfrm rot="311385">
                <a:off x="-1722777" y="3126057"/>
                <a:ext cx="3656392" cy="5421345"/>
              </a:xfrm>
              <a:custGeom>
                <a:avLst/>
                <a:gdLst>
                  <a:gd name="connsiteX0" fmla="*/ 0 w 4091049"/>
                  <a:gd name="connsiteY0" fmla="*/ 2978727 h 3251859"/>
                  <a:gd name="connsiteX1" fmla="*/ 3420093 w 4091049"/>
                  <a:gd name="connsiteY1" fmla="*/ 45522 h 3251859"/>
                  <a:gd name="connsiteX2" fmla="*/ 4025735 w 4091049"/>
                  <a:gd name="connsiteY2" fmla="*/ 3251859 h 32518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091049" h="3251859">
                    <a:moveTo>
                      <a:pt x="0" y="2978727"/>
                    </a:moveTo>
                    <a:cubicBezTo>
                      <a:pt x="1374568" y="1489363"/>
                      <a:pt x="2749137" y="0"/>
                      <a:pt x="3420093" y="45522"/>
                    </a:cubicBezTo>
                    <a:cubicBezTo>
                      <a:pt x="4091049" y="91044"/>
                      <a:pt x="3905003" y="2681844"/>
                      <a:pt x="4025735" y="3251859"/>
                    </a:cubicBezTo>
                  </a:path>
                </a:pathLst>
              </a:custGeom>
              <a:solidFill>
                <a:srgbClr val="333399"/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    </a:t>
                </a:r>
                <a:r>
                  <a:rPr lang="en-US" sz="2400" dirty="0" smtClean="0">
                    <a:solidFill>
                      <a:schemeClr val="bg1"/>
                    </a:solidFill>
                  </a:rPr>
                  <a:t>BIM DATA</a:t>
                </a:r>
              </a:p>
              <a:p>
                <a:pPr algn="ctr"/>
                <a:r>
                  <a:rPr lang="en-US" sz="2400" dirty="0" smtClean="0">
                    <a:solidFill>
                      <a:schemeClr val="bg1"/>
                    </a:solidFill>
                  </a:rPr>
                  <a:t> Tsunami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pic>
            <p:nvPicPr>
              <p:cNvPr id="36" name="Picture 35" descr="imagesCA21LLMP.jpg"/>
              <p:cNvPicPr>
                <a:picLocks noChangeAspect="1"/>
              </p:cNvPicPr>
              <p:nvPr/>
            </p:nvPicPr>
            <p:blipFill>
              <a:blip r:embed="rId2" cstate="print"/>
              <a:srcRect l="10145" r="35507" b="66468"/>
              <a:stretch>
                <a:fillRect/>
              </a:stretch>
            </p:blipFill>
            <p:spPr>
              <a:xfrm>
                <a:off x="647313" y="3187572"/>
                <a:ext cx="1828800" cy="685800"/>
              </a:xfrm>
              <a:prstGeom prst="rect">
                <a:avLst/>
              </a:prstGeom>
              <a:ln>
                <a:noFill/>
              </a:ln>
              <a:effectLst>
                <a:softEdge rad="112500"/>
              </a:effectLst>
            </p:spPr>
          </p:pic>
        </p:grpSp>
      </p:grpSp>
      <p:pic>
        <p:nvPicPr>
          <p:cNvPr id="37" name="Picture 36" descr="Tsunami-About-to-Hit-Man-on-Beach-6996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23533" y="2079523"/>
            <a:ext cx="4703927" cy="38495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61056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 L 0.66667 0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22222E-6 L -0.29166 2.22222E-6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" y="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6666 4.44444E-6 L 0.37083 -0.0055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8" y="-3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33333E-6 L 0 -0.10833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0.22083 -0.30555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00" y="-15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0" grpId="0" animBg="1"/>
      <p:bldP spid="30" grpId="0"/>
      <p:bldP spid="31" grpId="0" animBg="1"/>
      <p:bldP spid="29" grpId="0" animBg="1"/>
      <p:bldP spid="29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566075" y="5573486"/>
            <a:ext cx="8382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419600" y="0"/>
            <a:ext cx="0" cy="5867400"/>
          </a:xfrm>
          <a:prstGeom prst="line">
            <a:avLst/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436914" y="5682343"/>
            <a:ext cx="2373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CONSTRUCTION 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4974798" y="5714992"/>
            <a:ext cx="3135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POST CONSTRUCTION </a:t>
            </a:r>
            <a:endParaRPr lang="en-US" dirty="0"/>
          </a:p>
        </p:txBody>
      </p:sp>
      <p:sp>
        <p:nvSpPr>
          <p:cNvPr id="52" name="Title 1"/>
          <p:cNvSpPr txBox="1">
            <a:spLocks/>
          </p:cNvSpPr>
          <p:nvPr/>
        </p:nvSpPr>
        <p:spPr>
          <a:xfrm>
            <a:off x="63500" y="0"/>
            <a:ext cx="4191000" cy="609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FM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during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construction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4800600" y="0"/>
            <a:ext cx="4191000" cy="4572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FM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after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construction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41"/>
          <p:cNvGrpSpPr/>
          <p:nvPr/>
        </p:nvGrpSpPr>
        <p:grpSpPr>
          <a:xfrm>
            <a:off x="-233680" y="1651000"/>
            <a:ext cx="2367280" cy="2908300"/>
            <a:chOff x="-2667931" y="3126057"/>
            <a:chExt cx="4266892" cy="5560743"/>
          </a:xfrm>
        </p:grpSpPr>
        <p:sp>
          <p:nvSpPr>
            <p:cNvPr id="28" name="Rectangle 27"/>
            <p:cNvSpPr/>
            <p:nvPr/>
          </p:nvSpPr>
          <p:spPr>
            <a:xfrm>
              <a:off x="-2667931" y="7924801"/>
              <a:ext cx="3505200" cy="761999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27"/>
            <p:cNvGrpSpPr/>
            <p:nvPr/>
          </p:nvGrpSpPr>
          <p:grpSpPr>
            <a:xfrm>
              <a:off x="-2531259" y="3126057"/>
              <a:ext cx="4130220" cy="5421345"/>
              <a:chOff x="-2531259" y="3126057"/>
              <a:chExt cx="4130220" cy="5421345"/>
            </a:xfrm>
          </p:grpSpPr>
          <p:sp>
            <p:nvSpPr>
              <p:cNvPr id="30" name="Freeform 29"/>
              <p:cNvSpPr/>
              <p:nvPr/>
            </p:nvSpPr>
            <p:spPr>
              <a:xfrm rot="311385">
                <a:off x="-2531259" y="3126057"/>
                <a:ext cx="3656393" cy="5421345"/>
              </a:xfrm>
              <a:custGeom>
                <a:avLst/>
                <a:gdLst>
                  <a:gd name="connsiteX0" fmla="*/ 0 w 4091049"/>
                  <a:gd name="connsiteY0" fmla="*/ 2978727 h 3251859"/>
                  <a:gd name="connsiteX1" fmla="*/ 3420093 w 4091049"/>
                  <a:gd name="connsiteY1" fmla="*/ 45522 h 3251859"/>
                  <a:gd name="connsiteX2" fmla="*/ 4025735 w 4091049"/>
                  <a:gd name="connsiteY2" fmla="*/ 3251859 h 32518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091049" h="3251859">
                    <a:moveTo>
                      <a:pt x="0" y="2978727"/>
                    </a:moveTo>
                    <a:cubicBezTo>
                      <a:pt x="1374568" y="1489363"/>
                      <a:pt x="2749137" y="0"/>
                      <a:pt x="3420093" y="45522"/>
                    </a:cubicBezTo>
                    <a:cubicBezTo>
                      <a:pt x="4091049" y="91044"/>
                      <a:pt x="3905003" y="2681844"/>
                      <a:pt x="4025735" y="3251859"/>
                    </a:cubicBezTo>
                  </a:path>
                </a:pathLst>
              </a:custGeom>
              <a:solidFill>
                <a:srgbClr val="333399"/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             </a:t>
                </a:r>
                <a:r>
                  <a:rPr lang="en-US" dirty="0" smtClean="0">
                    <a:solidFill>
                      <a:schemeClr val="bg1"/>
                    </a:solidFill>
                  </a:rPr>
                  <a:t>BIM DATA</a:t>
                </a:r>
              </a:p>
              <a:p>
                <a:pPr algn="ctr"/>
                <a:r>
                  <a:rPr lang="en-US" dirty="0" smtClean="0">
                    <a:solidFill>
                      <a:schemeClr val="bg1"/>
                    </a:solidFill>
                  </a:rPr>
                  <a:t>           Tsunami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pic>
            <p:nvPicPr>
              <p:cNvPr id="31" name="Picture 30" descr="imagesCA21LLMP.jpg"/>
              <p:cNvPicPr>
                <a:picLocks noChangeAspect="1"/>
              </p:cNvPicPr>
              <p:nvPr/>
            </p:nvPicPr>
            <p:blipFill>
              <a:blip r:embed="rId2" cstate="print"/>
              <a:srcRect l="10145" r="35507" b="66468"/>
              <a:stretch>
                <a:fillRect/>
              </a:stretch>
            </p:blipFill>
            <p:spPr>
              <a:xfrm>
                <a:off x="-229841" y="3200400"/>
                <a:ext cx="1828802" cy="685799"/>
              </a:xfrm>
              <a:prstGeom prst="rect">
                <a:avLst/>
              </a:prstGeom>
              <a:ln>
                <a:noFill/>
              </a:ln>
              <a:effectLst>
                <a:softEdge rad="112500"/>
              </a:effectLst>
            </p:spPr>
          </p:pic>
        </p:grpSp>
      </p:grpSp>
      <p:sp>
        <p:nvSpPr>
          <p:cNvPr id="32" name="TextBox 31"/>
          <p:cNvSpPr txBox="1"/>
          <p:nvPr/>
        </p:nvSpPr>
        <p:spPr>
          <a:xfrm>
            <a:off x="2677790" y="5080000"/>
            <a:ext cx="319600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C000"/>
                </a:solidFill>
              </a:rPr>
              <a:t>Transition to Operations</a:t>
            </a:r>
          </a:p>
          <a:p>
            <a:endParaRPr lang="en-US" dirty="0"/>
          </a:p>
        </p:txBody>
      </p:sp>
      <p:pic>
        <p:nvPicPr>
          <p:cNvPr id="56" name="Picture 55" descr="yellow bl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90800" y="1676400"/>
            <a:ext cx="3810000" cy="2666999"/>
          </a:xfrm>
          <a:prstGeom prst="rect">
            <a:avLst/>
          </a:prstGeom>
          <a:ln>
            <a:solidFill>
              <a:srgbClr val="FF0000"/>
            </a:solidFill>
          </a:ln>
        </p:spPr>
      </p:pic>
      <p:grpSp>
        <p:nvGrpSpPr>
          <p:cNvPr id="4" name="Group 46"/>
          <p:cNvGrpSpPr/>
          <p:nvPr/>
        </p:nvGrpSpPr>
        <p:grpSpPr>
          <a:xfrm>
            <a:off x="6019800" y="457200"/>
            <a:ext cx="608254" cy="4724400"/>
            <a:chOff x="6019800" y="457200"/>
            <a:chExt cx="608254" cy="4724400"/>
          </a:xfrm>
        </p:grpSpPr>
        <p:grpSp>
          <p:nvGrpSpPr>
            <p:cNvPr id="5" name="Group 46"/>
            <p:cNvGrpSpPr/>
            <p:nvPr/>
          </p:nvGrpSpPr>
          <p:grpSpPr>
            <a:xfrm>
              <a:off x="6248400" y="838200"/>
              <a:ext cx="152400" cy="4343400"/>
              <a:chOff x="6629400" y="2362200"/>
              <a:chExt cx="247650" cy="3829050"/>
            </a:xfrm>
          </p:grpSpPr>
          <p:pic>
            <p:nvPicPr>
              <p:cNvPr id="54" name="Picture 53" descr="imagesCA0RU7X5.jpg"/>
              <p:cNvPicPr>
                <a:picLocks noChangeAspect="1"/>
              </p:cNvPicPr>
              <p:nvPr/>
            </p:nvPicPr>
            <p:blipFill>
              <a:blip r:embed="rId4" cstate="print"/>
              <a:srcRect r="87129"/>
              <a:stretch>
                <a:fillRect/>
              </a:stretch>
            </p:blipFill>
            <p:spPr>
              <a:xfrm>
                <a:off x="6629400" y="2362200"/>
                <a:ext cx="247650" cy="1924050"/>
              </a:xfrm>
              <a:prstGeom prst="rect">
                <a:avLst/>
              </a:prstGeom>
              <a:ln w="1905">
                <a:solidFill>
                  <a:schemeClr val="tx1"/>
                </a:solidFill>
              </a:ln>
            </p:spPr>
          </p:pic>
          <p:pic>
            <p:nvPicPr>
              <p:cNvPr id="55" name="Picture 54" descr="imagesCA0RU7X5.jpg"/>
              <p:cNvPicPr>
                <a:picLocks noChangeAspect="1"/>
              </p:cNvPicPr>
              <p:nvPr/>
            </p:nvPicPr>
            <p:blipFill>
              <a:blip r:embed="rId4" cstate="print"/>
              <a:srcRect r="87129"/>
              <a:stretch>
                <a:fillRect/>
              </a:stretch>
            </p:blipFill>
            <p:spPr>
              <a:xfrm>
                <a:off x="6629400" y="4267200"/>
                <a:ext cx="247650" cy="1924050"/>
              </a:xfrm>
              <a:prstGeom prst="rect">
                <a:avLst/>
              </a:prstGeom>
              <a:ln w="1905">
                <a:solidFill>
                  <a:schemeClr val="tx1"/>
                </a:solidFill>
              </a:ln>
            </p:spPr>
          </p:pic>
        </p:grpSp>
        <p:pic>
          <p:nvPicPr>
            <p:cNvPr id="53" name="Picture 52" descr="checkered_flag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019800" y="457200"/>
              <a:ext cx="608254" cy="430530"/>
            </a:xfrm>
            <a:prstGeom prst="rect">
              <a:avLst/>
            </a:prstGeom>
          </p:spPr>
        </p:pic>
      </p:grpSp>
      <p:sp>
        <p:nvSpPr>
          <p:cNvPr id="45" name="Right Arrow 44"/>
          <p:cNvSpPr/>
          <p:nvPr/>
        </p:nvSpPr>
        <p:spPr>
          <a:xfrm>
            <a:off x="6400800" y="533400"/>
            <a:ext cx="2743200" cy="4953000"/>
          </a:xfrm>
          <a:prstGeom prst="rightArrow">
            <a:avLst>
              <a:gd name="adj1" fmla="val 53462"/>
              <a:gd name="adj2" fmla="val 58621"/>
            </a:avLst>
          </a:prstGeom>
          <a:solidFill>
            <a:srgbClr val="FFFF00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  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4419600" y="1295400"/>
            <a:ext cx="1447800" cy="9144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Data Entry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3752888" y="1295401"/>
            <a:ext cx="666750" cy="942622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Data Entry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086138" y="1447800"/>
            <a:ext cx="666750" cy="790222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Data Entry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2419388" y="1617133"/>
            <a:ext cx="666750" cy="620889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Data Entry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752638" y="1786467"/>
            <a:ext cx="666750" cy="451556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Data Entry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086138" y="2590800"/>
            <a:ext cx="666750" cy="533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PM plans</a:t>
            </a:r>
            <a:endParaRPr lang="en-US" sz="1200" dirty="0"/>
          </a:p>
        </p:txBody>
      </p:sp>
      <p:sp>
        <p:nvSpPr>
          <p:cNvPr id="72" name="Rectangle 71"/>
          <p:cNvSpPr/>
          <p:nvPr/>
        </p:nvSpPr>
        <p:spPr>
          <a:xfrm>
            <a:off x="3752888" y="2209800"/>
            <a:ext cx="666750" cy="914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PM plans</a:t>
            </a:r>
            <a:endParaRPr lang="en-US" sz="1200" dirty="0"/>
          </a:p>
        </p:txBody>
      </p:sp>
      <p:sp>
        <p:nvSpPr>
          <p:cNvPr id="75" name="Rectangle 74"/>
          <p:cNvSpPr/>
          <p:nvPr/>
        </p:nvSpPr>
        <p:spPr>
          <a:xfrm>
            <a:off x="3733838" y="3124200"/>
            <a:ext cx="666750" cy="914400"/>
          </a:xfrm>
          <a:prstGeom prst="rect">
            <a:avLst/>
          </a:prstGeom>
          <a:solidFill>
            <a:srgbClr val="99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Spare parts</a:t>
            </a:r>
            <a:endParaRPr lang="en-US" sz="1200" dirty="0"/>
          </a:p>
        </p:txBody>
      </p:sp>
      <p:sp>
        <p:nvSpPr>
          <p:cNvPr id="70" name="Rectangle 69"/>
          <p:cNvSpPr/>
          <p:nvPr/>
        </p:nvSpPr>
        <p:spPr>
          <a:xfrm>
            <a:off x="3067088" y="3581400"/>
            <a:ext cx="666750" cy="451556"/>
          </a:xfrm>
          <a:prstGeom prst="rect">
            <a:avLst/>
          </a:prstGeom>
          <a:solidFill>
            <a:srgbClr val="99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Spare parts</a:t>
            </a:r>
            <a:endParaRPr lang="en-US" sz="1200" dirty="0"/>
          </a:p>
        </p:txBody>
      </p:sp>
      <p:sp>
        <p:nvSpPr>
          <p:cNvPr id="69" name="Rectangle 68"/>
          <p:cNvSpPr/>
          <p:nvPr/>
        </p:nvSpPr>
        <p:spPr>
          <a:xfrm>
            <a:off x="3086138" y="4312356"/>
            <a:ext cx="666750" cy="56444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training</a:t>
            </a:r>
            <a:endParaRPr lang="en-US" sz="1200" dirty="0"/>
          </a:p>
        </p:txBody>
      </p:sp>
      <p:sp>
        <p:nvSpPr>
          <p:cNvPr id="35" name="Rectangle 34"/>
          <p:cNvSpPr/>
          <p:nvPr/>
        </p:nvSpPr>
        <p:spPr>
          <a:xfrm>
            <a:off x="3752888" y="4038600"/>
            <a:ext cx="666750" cy="838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training</a:t>
            </a:r>
            <a:endParaRPr lang="en-US" sz="1200" dirty="0"/>
          </a:p>
        </p:txBody>
      </p:sp>
      <p:sp>
        <p:nvSpPr>
          <p:cNvPr id="41" name="Rectangle 40"/>
          <p:cNvSpPr/>
          <p:nvPr/>
        </p:nvSpPr>
        <p:spPr>
          <a:xfrm>
            <a:off x="5410200" y="2209800"/>
            <a:ext cx="1295400" cy="914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PM job plans &amp; schedules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5943601" y="3124200"/>
            <a:ext cx="1295400" cy="914400"/>
          </a:xfrm>
          <a:prstGeom prst="rect">
            <a:avLst/>
          </a:prstGeom>
          <a:solidFill>
            <a:srgbClr val="99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Spare parts/</a:t>
            </a:r>
          </a:p>
          <a:p>
            <a:pPr algn="ctr"/>
            <a:r>
              <a:rPr lang="en-US" dirty="0" smtClean="0"/>
              <a:t>inventory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6858000" y="4038600"/>
            <a:ext cx="762000" cy="838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training</a:t>
            </a:r>
            <a:endParaRPr lang="en-US" sz="1400" dirty="0"/>
          </a:p>
        </p:txBody>
      </p:sp>
      <p:sp>
        <p:nvSpPr>
          <p:cNvPr id="42" name="Rectangle 41"/>
          <p:cNvSpPr/>
          <p:nvPr/>
        </p:nvSpPr>
        <p:spPr>
          <a:xfrm>
            <a:off x="4114838" y="4038600"/>
            <a:ext cx="762000" cy="838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training</a:t>
            </a:r>
            <a:endParaRPr lang="en-US" sz="1400" dirty="0"/>
          </a:p>
        </p:txBody>
      </p:sp>
      <p:sp>
        <p:nvSpPr>
          <p:cNvPr id="48" name="TextBox 47"/>
          <p:cNvSpPr txBox="1"/>
          <p:nvPr/>
        </p:nvSpPr>
        <p:spPr>
          <a:xfrm>
            <a:off x="7391400" y="2590800"/>
            <a:ext cx="16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n w="10160">
                  <a:solidFill>
                    <a:schemeClr val="accent1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Operations</a:t>
            </a:r>
          </a:p>
          <a:p>
            <a:r>
              <a:rPr lang="en-US" dirty="0" smtClean="0">
                <a:ln w="10160">
                  <a:solidFill>
                    <a:schemeClr val="accent1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&amp; </a:t>
            </a:r>
          </a:p>
          <a:p>
            <a:r>
              <a:rPr lang="en-US" dirty="0" smtClean="0">
                <a:ln w="10160">
                  <a:solidFill>
                    <a:schemeClr val="accent1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Maintenance </a:t>
            </a:r>
            <a:endParaRPr lang="en-US" dirty="0">
              <a:ln w="10160">
                <a:solidFill>
                  <a:schemeClr val="accent1"/>
                </a:solidFill>
                <a:prstDash val="solid"/>
              </a:ln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7" name="Footer Placeholder 3"/>
          <p:cNvSpPr txBox="1">
            <a:spLocks/>
          </p:cNvSpPr>
          <p:nvPr/>
        </p:nvSpPr>
        <p:spPr>
          <a:xfrm>
            <a:off x="6248400" y="65356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BIMForum Oct 2012 - B Foster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945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L -0.18334 4.44444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4.44444E-6 L -0.18108 -4.44444E-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" y="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 L -0.38334 0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5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5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111E-6 L -0.25417 1.11111E-6 " pathEditMode="relative" rAng="0" ptsTypes="AA">
                                      <p:cBhvr>
                                        <p:cTn id="4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7 -2.22222E-6 L -0.30416 -2.22222E-6 " pathEditMode="relative" rAng="0" ptsTypes="AA">
                                      <p:cBhvr>
                                        <p:cTn id="5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483 -1.11111E-6 L -0.39983 -1.11111E-6 " pathEditMode="relative" rAng="0" ptsTypes="AA">
                                      <p:cBhvr>
                                        <p:cTn id="6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000"/>
                            </p:stCondLst>
                            <p:childTnLst>
                              <p:par>
                                <p:cTn id="7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000"/>
                            </p:stCondLst>
                            <p:childTnLst>
                              <p:par>
                                <p:cTn id="73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111E-6 L -0.2875 -0.0007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26" grpId="0"/>
      <p:bldP spid="32" grpId="0"/>
      <p:bldP spid="49" grpId="0" animBg="1"/>
      <p:bldP spid="49" grpId="1" animBg="1"/>
      <p:bldP spid="69" grpId="0" animBg="1"/>
      <p:bldP spid="35" grpId="0" animBg="1"/>
      <p:bldP spid="41" grpId="0" animBg="1"/>
      <p:bldP spid="41" grpId="1" animBg="1"/>
      <p:bldP spid="43" grpId="0" animBg="1"/>
      <p:bldP spid="43" grpId="1" animBg="1"/>
      <p:bldP spid="44" grpId="0" animBg="1"/>
      <p:bldP spid="42" grpId="0" animBg="1"/>
      <p:bldP spid="4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13442</TotalTime>
  <Words>160</Words>
  <Application>Microsoft Macintosh PowerPoint</Application>
  <PresentationFormat>On-screen Show (4:3)</PresentationFormat>
  <Paragraphs>60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FROM BIM FORUM and buildingSMART Alliance  Current Practice: FM Handover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Birgitta</dc:creator>
  <cp:lastModifiedBy>Carrie Dossick</cp:lastModifiedBy>
  <cp:revision>420</cp:revision>
  <cp:lastPrinted>2012-02-27T02:42:56Z</cp:lastPrinted>
  <dcterms:created xsi:type="dcterms:W3CDTF">2012-04-11T19:32:07Z</dcterms:created>
  <dcterms:modified xsi:type="dcterms:W3CDTF">2016-09-16T19:39:04Z</dcterms:modified>
</cp:coreProperties>
</file>